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80" r:id="rId2"/>
    <p:sldId id="433" r:id="rId3"/>
    <p:sldId id="438" r:id="rId4"/>
    <p:sldId id="435" r:id="rId5"/>
    <p:sldId id="437" r:id="rId6"/>
    <p:sldId id="440" r:id="rId7"/>
    <p:sldId id="434" r:id="rId8"/>
    <p:sldId id="274" r:id="rId9"/>
    <p:sldId id="395" r:id="rId10"/>
    <p:sldId id="340" r:id="rId11"/>
    <p:sldId id="341" r:id="rId12"/>
    <p:sldId id="342" r:id="rId13"/>
    <p:sldId id="343" r:id="rId14"/>
    <p:sldId id="426" r:id="rId15"/>
    <p:sldId id="432" r:id="rId16"/>
    <p:sldId id="397" r:id="rId17"/>
    <p:sldId id="332" r:id="rId18"/>
    <p:sldId id="306" r:id="rId19"/>
    <p:sldId id="305" r:id="rId20"/>
  </p:sldIdLst>
  <p:sldSz cx="12192000" cy="6858000"/>
  <p:notesSz cx="6794500" cy="99314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rda Aşkın" initials="FA" lastIdx="0" clrIdx="0">
    <p:extLst>
      <p:ext uri="{19B8F6BF-5375-455C-9EA6-DF929625EA0E}">
        <p15:presenceInfo xmlns:p15="http://schemas.microsoft.com/office/powerpoint/2012/main" userId="Ferda Aşkı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2E48"/>
    <a:srgbClr val="922E46"/>
    <a:srgbClr val="B5E61D"/>
    <a:srgbClr val="AACD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Açık Stil 1 - Vurgu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Orta Stil 3 - Vurgu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Orta Stil 3 - Vurgu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Orta Stil 3 - Vurgu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660B408-B3CF-4A94-85FC-2B1E0A45F4A2}" styleName="Koyu Stil 2 - Vurgu 1/Vurgu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Koyu Stil 2 - Vurgu 3/Vurgu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Açık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Açık Stil 3 - Vurgu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Açık Stil 3 - Vurgu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Açık Stil 3 - Vurgu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Açık Stil 3 - Vurgu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A111915-BE36-4E01-A7E5-04B1672EAD32}" styleName="Açık Stil 2 - Vurgu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Açık Stil 2 - Vurgu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8FD4443E-F989-4FC4-A0C8-D5A2AF1F390B}" styleName="Koyu Stil 1 - Vurgu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Koyu Stil 1 - Vurgu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Koyu Stil 1 - Vurgu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Koyu Stil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113A9D2-9D6B-4929-AA2D-F23B5EE8CBE7}" styleName="Tema Uygulanmış Stil 2 - Vurgu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13" autoAdjust="0"/>
    <p:restoredTop sz="96404" autoAdjust="0"/>
  </p:normalViewPr>
  <p:slideViewPr>
    <p:cSldViewPr snapToGrid="0">
      <p:cViewPr varScale="1">
        <p:scale>
          <a:sx n="69" d="100"/>
          <a:sy n="69" d="100"/>
        </p:scale>
        <p:origin x="768" y="4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4805CA-7B4B-4BE4-91BC-5CC7B78494C4}" type="doc">
      <dgm:prSet loTypeId="urn:microsoft.com/office/officeart/2005/8/layout/pyramid2" loCatId="list" qsTypeId="urn:microsoft.com/office/officeart/2005/8/quickstyle/simple1" qsCatId="simple" csTypeId="urn:microsoft.com/office/officeart/2005/8/colors/accent1_2" csCatId="accent1" phldr="1"/>
      <dgm:spPr/>
    </dgm:pt>
    <dgm:pt modelId="{FCB5EA1D-AF74-40FD-91D3-AD5F84772F9A}">
      <dgm:prSet phldrT="[Metin]" custT="1"/>
      <dgm:spPr/>
      <dgm:t>
        <a:bodyPr/>
        <a:lstStyle/>
        <a:p>
          <a:r>
            <a:rPr lang="tr-TR" sz="2000" dirty="0"/>
            <a:t>Geri Dönüşüm</a:t>
          </a:r>
        </a:p>
      </dgm:t>
    </dgm:pt>
    <dgm:pt modelId="{1CC97990-A8FD-4689-B677-370C8563658A}" type="parTrans" cxnId="{399C0D42-F44A-464B-B2A1-B7249774880A}">
      <dgm:prSet/>
      <dgm:spPr/>
      <dgm:t>
        <a:bodyPr/>
        <a:lstStyle/>
        <a:p>
          <a:endParaRPr lang="tr-TR"/>
        </a:p>
      </dgm:t>
    </dgm:pt>
    <dgm:pt modelId="{DA31C3D2-B92D-4E62-A427-697E9456D6E9}" type="sibTrans" cxnId="{399C0D42-F44A-464B-B2A1-B7249774880A}">
      <dgm:prSet/>
      <dgm:spPr/>
      <dgm:t>
        <a:bodyPr/>
        <a:lstStyle/>
        <a:p>
          <a:endParaRPr lang="tr-TR"/>
        </a:p>
      </dgm:t>
    </dgm:pt>
    <dgm:pt modelId="{FD869BD1-9948-4AB0-9BB4-2E0822850C46}">
      <dgm:prSet phldrT="[Metin]" custT="1"/>
      <dgm:spPr/>
      <dgm:t>
        <a:bodyPr/>
        <a:lstStyle/>
        <a:p>
          <a:r>
            <a:rPr lang="tr-TR" sz="2000" dirty="0"/>
            <a:t>Organik Atıktan Biyogaz Elektrik Üretimi</a:t>
          </a:r>
        </a:p>
      </dgm:t>
    </dgm:pt>
    <dgm:pt modelId="{03BAA3DC-FD76-4D68-84B7-17465DBB2E62}" type="parTrans" cxnId="{09E4972E-99F7-4E94-B87F-8B31EB16D0AF}">
      <dgm:prSet/>
      <dgm:spPr/>
      <dgm:t>
        <a:bodyPr/>
        <a:lstStyle/>
        <a:p>
          <a:endParaRPr lang="tr-TR"/>
        </a:p>
      </dgm:t>
    </dgm:pt>
    <dgm:pt modelId="{7A98B310-172F-4F68-9FC8-0B0F4ABCCEB7}" type="sibTrans" cxnId="{09E4972E-99F7-4E94-B87F-8B31EB16D0AF}">
      <dgm:prSet/>
      <dgm:spPr/>
      <dgm:t>
        <a:bodyPr/>
        <a:lstStyle/>
        <a:p>
          <a:endParaRPr lang="tr-TR"/>
        </a:p>
      </dgm:t>
    </dgm:pt>
    <dgm:pt modelId="{C83B459E-1556-46D0-AD7E-4DD1312EC780}">
      <dgm:prSet phldrT="[Metin]" custT="1"/>
      <dgm:spPr/>
      <dgm:t>
        <a:bodyPr/>
        <a:lstStyle/>
        <a:p>
          <a:r>
            <a:rPr lang="tr-TR" sz="2000" dirty="0"/>
            <a:t>ATY Üretimi</a:t>
          </a:r>
        </a:p>
      </dgm:t>
    </dgm:pt>
    <dgm:pt modelId="{2DF290CD-EFCE-4A5A-B422-1ABF3E583A9E}" type="parTrans" cxnId="{83311E5A-E3CE-4387-A1AC-A48E553196A2}">
      <dgm:prSet/>
      <dgm:spPr/>
      <dgm:t>
        <a:bodyPr/>
        <a:lstStyle/>
        <a:p>
          <a:endParaRPr lang="tr-TR"/>
        </a:p>
      </dgm:t>
    </dgm:pt>
    <dgm:pt modelId="{7B16AF50-61FA-477A-803D-B91A816942EB}" type="sibTrans" cxnId="{83311E5A-E3CE-4387-A1AC-A48E553196A2}">
      <dgm:prSet/>
      <dgm:spPr/>
      <dgm:t>
        <a:bodyPr/>
        <a:lstStyle/>
        <a:p>
          <a:endParaRPr lang="tr-TR"/>
        </a:p>
      </dgm:t>
    </dgm:pt>
    <dgm:pt modelId="{EB2684B6-31D4-40B7-8E3E-2688B1449123}">
      <dgm:prSet phldrT="[Metin]" custT="1"/>
      <dgm:spPr/>
      <dgm:t>
        <a:bodyPr/>
        <a:lstStyle/>
        <a:p>
          <a:r>
            <a:rPr lang="tr-TR" sz="2000" dirty="0" err="1"/>
            <a:t>Kompost</a:t>
          </a:r>
          <a:r>
            <a:rPr lang="tr-TR" sz="2000" dirty="0"/>
            <a:t> Üretimi</a:t>
          </a:r>
        </a:p>
      </dgm:t>
    </dgm:pt>
    <dgm:pt modelId="{E9F78050-1ABD-4E90-B2E7-50A569DC758F}" type="parTrans" cxnId="{B1F81072-69D0-4559-8E9F-B86E06120B94}">
      <dgm:prSet/>
      <dgm:spPr/>
      <dgm:t>
        <a:bodyPr/>
        <a:lstStyle/>
        <a:p>
          <a:endParaRPr lang="tr-TR"/>
        </a:p>
      </dgm:t>
    </dgm:pt>
    <dgm:pt modelId="{96DE838A-0B4B-4FCC-B844-06A2C89D9817}" type="sibTrans" cxnId="{B1F81072-69D0-4559-8E9F-B86E06120B94}">
      <dgm:prSet/>
      <dgm:spPr/>
      <dgm:t>
        <a:bodyPr/>
        <a:lstStyle/>
        <a:p>
          <a:endParaRPr lang="tr-TR"/>
        </a:p>
      </dgm:t>
    </dgm:pt>
    <dgm:pt modelId="{3B7C4955-432D-4B36-9221-16BEA700E79D}">
      <dgm:prSet phldrT="[Metin]" custT="1"/>
      <dgm:spPr/>
      <dgm:t>
        <a:bodyPr/>
        <a:lstStyle/>
        <a:p>
          <a:r>
            <a:rPr lang="tr-TR" sz="2000" dirty="0"/>
            <a:t>Çöp Gazı Elektrik Üretimi</a:t>
          </a:r>
        </a:p>
      </dgm:t>
    </dgm:pt>
    <dgm:pt modelId="{AFF3D5A0-2470-4670-8B7B-09842A46CE08}" type="parTrans" cxnId="{881159A6-300D-4148-8A54-DD6BA4DE6DF5}">
      <dgm:prSet/>
      <dgm:spPr/>
      <dgm:t>
        <a:bodyPr/>
        <a:lstStyle/>
        <a:p>
          <a:endParaRPr lang="tr-TR"/>
        </a:p>
      </dgm:t>
    </dgm:pt>
    <dgm:pt modelId="{9BD94B1C-03FA-4F96-95D4-83A4DD7EBC7C}" type="sibTrans" cxnId="{881159A6-300D-4148-8A54-DD6BA4DE6DF5}">
      <dgm:prSet/>
      <dgm:spPr/>
      <dgm:t>
        <a:bodyPr/>
        <a:lstStyle/>
        <a:p>
          <a:endParaRPr lang="tr-TR"/>
        </a:p>
      </dgm:t>
    </dgm:pt>
    <dgm:pt modelId="{D247AB02-B52C-4F7B-9296-FA352781CC94}">
      <dgm:prSet phldrT="[Metin]" custT="1"/>
      <dgm:spPr/>
      <dgm:t>
        <a:bodyPr/>
        <a:lstStyle/>
        <a:p>
          <a:r>
            <a:rPr lang="tr-TR" sz="2000" dirty="0"/>
            <a:t>Sera Gazı </a:t>
          </a:r>
          <a:r>
            <a:rPr lang="tr-TR" sz="2000" dirty="0" err="1"/>
            <a:t>Azaltımı</a:t>
          </a:r>
          <a:endParaRPr lang="tr-TR" sz="2000" dirty="0"/>
        </a:p>
      </dgm:t>
    </dgm:pt>
    <dgm:pt modelId="{CA9A2538-E453-483B-931D-920026E32E8E}" type="parTrans" cxnId="{83BBA3A6-0C1C-42C4-B481-4BC94CA73FDC}">
      <dgm:prSet/>
      <dgm:spPr/>
      <dgm:t>
        <a:bodyPr/>
        <a:lstStyle/>
        <a:p>
          <a:endParaRPr lang="tr-TR"/>
        </a:p>
      </dgm:t>
    </dgm:pt>
    <dgm:pt modelId="{E9DA3219-92F4-4D80-961D-6C501700C082}" type="sibTrans" cxnId="{83BBA3A6-0C1C-42C4-B481-4BC94CA73FDC}">
      <dgm:prSet/>
      <dgm:spPr/>
      <dgm:t>
        <a:bodyPr/>
        <a:lstStyle/>
        <a:p>
          <a:endParaRPr lang="tr-TR"/>
        </a:p>
      </dgm:t>
    </dgm:pt>
    <dgm:pt modelId="{49F31A00-BAC6-42E9-AD4B-EC064D083C13}">
      <dgm:prSet phldrT="[Metin]" custT="1"/>
      <dgm:spPr/>
      <dgm:t>
        <a:bodyPr/>
        <a:lstStyle/>
        <a:p>
          <a:r>
            <a:rPr lang="tr-TR" sz="2000" dirty="0"/>
            <a:t>Bertaraf</a:t>
          </a:r>
        </a:p>
      </dgm:t>
    </dgm:pt>
    <dgm:pt modelId="{7FC9CAB7-3EAE-4B94-A43B-662EDBA522AE}" type="parTrans" cxnId="{3AE62DBB-CF65-467D-8603-7E8451392FD8}">
      <dgm:prSet/>
      <dgm:spPr/>
      <dgm:t>
        <a:bodyPr/>
        <a:lstStyle/>
        <a:p>
          <a:endParaRPr lang="tr-TR"/>
        </a:p>
      </dgm:t>
    </dgm:pt>
    <dgm:pt modelId="{D9614962-C72B-4793-9374-2EB708234644}" type="sibTrans" cxnId="{3AE62DBB-CF65-467D-8603-7E8451392FD8}">
      <dgm:prSet/>
      <dgm:spPr/>
      <dgm:t>
        <a:bodyPr/>
        <a:lstStyle/>
        <a:p>
          <a:endParaRPr lang="tr-TR"/>
        </a:p>
      </dgm:t>
    </dgm:pt>
    <dgm:pt modelId="{306500C2-677B-46A8-90D1-284F9A3FEBB7}" type="pres">
      <dgm:prSet presAssocID="{AC4805CA-7B4B-4BE4-91BC-5CC7B78494C4}" presName="compositeShape" presStyleCnt="0">
        <dgm:presLayoutVars>
          <dgm:dir/>
          <dgm:resizeHandles/>
        </dgm:presLayoutVars>
      </dgm:prSet>
      <dgm:spPr/>
    </dgm:pt>
    <dgm:pt modelId="{CD3B4B69-67B8-40A2-9374-4A6CA2932DB5}" type="pres">
      <dgm:prSet presAssocID="{AC4805CA-7B4B-4BE4-91BC-5CC7B78494C4}" presName="pyramid" presStyleLbl="node1" presStyleIdx="0" presStyleCnt="1" custAng="10800000" custLinFactNeighborX="-858" custLinFactNeighborY="-7285"/>
      <dgm:spPr>
        <a:solidFill>
          <a:srgbClr val="922E48"/>
        </a:solidFill>
      </dgm:spPr>
    </dgm:pt>
    <dgm:pt modelId="{4030F686-4930-4989-8945-822975C3C1D2}" type="pres">
      <dgm:prSet presAssocID="{AC4805CA-7B4B-4BE4-91BC-5CC7B78494C4}" presName="theList" presStyleCnt="0"/>
      <dgm:spPr/>
    </dgm:pt>
    <dgm:pt modelId="{A9681A61-DA13-42D5-AD80-A8971A727065}" type="pres">
      <dgm:prSet presAssocID="{FCB5EA1D-AF74-40FD-91D3-AD5F84772F9A}" presName="aNode" presStyleLbl="fgAcc1" presStyleIdx="0" presStyleCnt="7">
        <dgm:presLayoutVars>
          <dgm:bulletEnabled val="1"/>
        </dgm:presLayoutVars>
      </dgm:prSet>
      <dgm:spPr/>
      <dgm:t>
        <a:bodyPr/>
        <a:lstStyle/>
        <a:p>
          <a:endParaRPr lang="tr-TR"/>
        </a:p>
      </dgm:t>
    </dgm:pt>
    <dgm:pt modelId="{D37B3C66-A282-43ED-BE69-229C125C8CD0}" type="pres">
      <dgm:prSet presAssocID="{FCB5EA1D-AF74-40FD-91D3-AD5F84772F9A}" presName="aSpace" presStyleCnt="0"/>
      <dgm:spPr/>
    </dgm:pt>
    <dgm:pt modelId="{32B49180-A2AD-4E9D-AEEF-8C8E93A7562B}" type="pres">
      <dgm:prSet presAssocID="{FD869BD1-9948-4AB0-9BB4-2E0822850C46}" presName="aNode" presStyleLbl="fgAcc1" presStyleIdx="1" presStyleCnt="7">
        <dgm:presLayoutVars>
          <dgm:bulletEnabled val="1"/>
        </dgm:presLayoutVars>
      </dgm:prSet>
      <dgm:spPr/>
      <dgm:t>
        <a:bodyPr/>
        <a:lstStyle/>
        <a:p>
          <a:endParaRPr lang="tr-TR"/>
        </a:p>
      </dgm:t>
    </dgm:pt>
    <dgm:pt modelId="{C5428234-BDAA-459F-A67B-CDD39DB73555}" type="pres">
      <dgm:prSet presAssocID="{FD869BD1-9948-4AB0-9BB4-2E0822850C46}" presName="aSpace" presStyleCnt="0"/>
      <dgm:spPr/>
    </dgm:pt>
    <dgm:pt modelId="{5B827699-B793-46E8-9D0F-8382B474A907}" type="pres">
      <dgm:prSet presAssocID="{C83B459E-1556-46D0-AD7E-4DD1312EC780}" presName="aNode" presStyleLbl="fgAcc1" presStyleIdx="2" presStyleCnt="7">
        <dgm:presLayoutVars>
          <dgm:bulletEnabled val="1"/>
        </dgm:presLayoutVars>
      </dgm:prSet>
      <dgm:spPr/>
      <dgm:t>
        <a:bodyPr/>
        <a:lstStyle/>
        <a:p>
          <a:endParaRPr lang="tr-TR"/>
        </a:p>
      </dgm:t>
    </dgm:pt>
    <dgm:pt modelId="{46C58624-70A1-4EA2-A22F-8D1F49CA811E}" type="pres">
      <dgm:prSet presAssocID="{C83B459E-1556-46D0-AD7E-4DD1312EC780}" presName="aSpace" presStyleCnt="0"/>
      <dgm:spPr/>
    </dgm:pt>
    <dgm:pt modelId="{D963C39C-EC80-45A0-9C60-35D5C247BBDC}" type="pres">
      <dgm:prSet presAssocID="{EB2684B6-31D4-40B7-8E3E-2688B1449123}" presName="aNode" presStyleLbl="fgAcc1" presStyleIdx="3" presStyleCnt="7">
        <dgm:presLayoutVars>
          <dgm:bulletEnabled val="1"/>
        </dgm:presLayoutVars>
      </dgm:prSet>
      <dgm:spPr/>
      <dgm:t>
        <a:bodyPr/>
        <a:lstStyle/>
        <a:p>
          <a:endParaRPr lang="tr-TR"/>
        </a:p>
      </dgm:t>
    </dgm:pt>
    <dgm:pt modelId="{8F9576EB-23FE-488C-B9BE-24E0CB54EF28}" type="pres">
      <dgm:prSet presAssocID="{EB2684B6-31D4-40B7-8E3E-2688B1449123}" presName="aSpace" presStyleCnt="0"/>
      <dgm:spPr/>
    </dgm:pt>
    <dgm:pt modelId="{3F83A118-CB82-470C-9AEF-894FCA6C5777}" type="pres">
      <dgm:prSet presAssocID="{3B7C4955-432D-4B36-9221-16BEA700E79D}" presName="aNode" presStyleLbl="fgAcc1" presStyleIdx="4" presStyleCnt="7">
        <dgm:presLayoutVars>
          <dgm:bulletEnabled val="1"/>
        </dgm:presLayoutVars>
      </dgm:prSet>
      <dgm:spPr/>
      <dgm:t>
        <a:bodyPr/>
        <a:lstStyle/>
        <a:p>
          <a:endParaRPr lang="tr-TR"/>
        </a:p>
      </dgm:t>
    </dgm:pt>
    <dgm:pt modelId="{D06C2CA8-C4C4-4BF9-BBC5-CAD6A4832862}" type="pres">
      <dgm:prSet presAssocID="{3B7C4955-432D-4B36-9221-16BEA700E79D}" presName="aSpace" presStyleCnt="0"/>
      <dgm:spPr/>
    </dgm:pt>
    <dgm:pt modelId="{679F27C2-A68C-4931-9FA0-82FE10BFA43D}" type="pres">
      <dgm:prSet presAssocID="{D247AB02-B52C-4F7B-9296-FA352781CC94}" presName="aNode" presStyleLbl="fgAcc1" presStyleIdx="5" presStyleCnt="7">
        <dgm:presLayoutVars>
          <dgm:bulletEnabled val="1"/>
        </dgm:presLayoutVars>
      </dgm:prSet>
      <dgm:spPr/>
      <dgm:t>
        <a:bodyPr/>
        <a:lstStyle/>
        <a:p>
          <a:endParaRPr lang="tr-TR"/>
        </a:p>
      </dgm:t>
    </dgm:pt>
    <dgm:pt modelId="{02491193-2AA8-4899-8E07-862F0C10616F}" type="pres">
      <dgm:prSet presAssocID="{D247AB02-B52C-4F7B-9296-FA352781CC94}" presName="aSpace" presStyleCnt="0"/>
      <dgm:spPr/>
    </dgm:pt>
    <dgm:pt modelId="{43F82C21-E156-426A-BF38-995BFDB9F069}" type="pres">
      <dgm:prSet presAssocID="{49F31A00-BAC6-42E9-AD4B-EC064D083C13}" presName="aNode" presStyleLbl="fgAcc1" presStyleIdx="6" presStyleCnt="7">
        <dgm:presLayoutVars>
          <dgm:bulletEnabled val="1"/>
        </dgm:presLayoutVars>
      </dgm:prSet>
      <dgm:spPr/>
      <dgm:t>
        <a:bodyPr/>
        <a:lstStyle/>
        <a:p>
          <a:endParaRPr lang="tr-TR"/>
        </a:p>
      </dgm:t>
    </dgm:pt>
    <dgm:pt modelId="{0A6B7D1A-6504-4739-A832-AAF7A6C854F7}" type="pres">
      <dgm:prSet presAssocID="{49F31A00-BAC6-42E9-AD4B-EC064D083C13}" presName="aSpace" presStyleCnt="0"/>
      <dgm:spPr/>
    </dgm:pt>
  </dgm:ptLst>
  <dgm:cxnLst>
    <dgm:cxn modelId="{943E8D64-3B24-43B3-8EEB-A686C973E3AB}" type="presOf" srcId="{49F31A00-BAC6-42E9-AD4B-EC064D083C13}" destId="{43F82C21-E156-426A-BF38-995BFDB9F069}" srcOrd="0" destOrd="0" presId="urn:microsoft.com/office/officeart/2005/8/layout/pyramid2"/>
    <dgm:cxn modelId="{5A9C3BC1-2A85-4D5D-8177-3AEEBC7F9661}" type="presOf" srcId="{C83B459E-1556-46D0-AD7E-4DD1312EC780}" destId="{5B827699-B793-46E8-9D0F-8382B474A907}" srcOrd="0" destOrd="0" presId="urn:microsoft.com/office/officeart/2005/8/layout/pyramid2"/>
    <dgm:cxn modelId="{850FDF19-1839-4075-90B7-5C057FDEDA77}" type="presOf" srcId="{FCB5EA1D-AF74-40FD-91D3-AD5F84772F9A}" destId="{A9681A61-DA13-42D5-AD80-A8971A727065}" srcOrd="0" destOrd="0" presId="urn:microsoft.com/office/officeart/2005/8/layout/pyramid2"/>
    <dgm:cxn modelId="{9863708F-F380-4A65-95F8-016F04269039}" type="presOf" srcId="{EB2684B6-31D4-40B7-8E3E-2688B1449123}" destId="{D963C39C-EC80-45A0-9C60-35D5C247BBDC}" srcOrd="0" destOrd="0" presId="urn:microsoft.com/office/officeart/2005/8/layout/pyramid2"/>
    <dgm:cxn modelId="{809B0F8B-E879-48E8-9586-D69ED87C9BAF}" type="presOf" srcId="{AC4805CA-7B4B-4BE4-91BC-5CC7B78494C4}" destId="{306500C2-677B-46A8-90D1-284F9A3FEBB7}" srcOrd="0" destOrd="0" presId="urn:microsoft.com/office/officeart/2005/8/layout/pyramid2"/>
    <dgm:cxn modelId="{881159A6-300D-4148-8A54-DD6BA4DE6DF5}" srcId="{AC4805CA-7B4B-4BE4-91BC-5CC7B78494C4}" destId="{3B7C4955-432D-4B36-9221-16BEA700E79D}" srcOrd="4" destOrd="0" parTransId="{AFF3D5A0-2470-4670-8B7B-09842A46CE08}" sibTransId="{9BD94B1C-03FA-4F96-95D4-83A4DD7EBC7C}"/>
    <dgm:cxn modelId="{83BBA3A6-0C1C-42C4-B481-4BC94CA73FDC}" srcId="{AC4805CA-7B4B-4BE4-91BC-5CC7B78494C4}" destId="{D247AB02-B52C-4F7B-9296-FA352781CC94}" srcOrd="5" destOrd="0" parTransId="{CA9A2538-E453-483B-931D-920026E32E8E}" sibTransId="{E9DA3219-92F4-4D80-961D-6C501700C082}"/>
    <dgm:cxn modelId="{3E447E24-1C3C-4B82-A454-B1E0AD0489E5}" type="presOf" srcId="{3B7C4955-432D-4B36-9221-16BEA700E79D}" destId="{3F83A118-CB82-470C-9AEF-894FCA6C5777}" srcOrd="0" destOrd="0" presId="urn:microsoft.com/office/officeart/2005/8/layout/pyramid2"/>
    <dgm:cxn modelId="{399C0D42-F44A-464B-B2A1-B7249774880A}" srcId="{AC4805CA-7B4B-4BE4-91BC-5CC7B78494C4}" destId="{FCB5EA1D-AF74-40FD-91D3-AD5F84772F9A}" srcOrd="0" destOrd="0" parTransId="{1CC97990-A8FD-4689-B677-370C8563658A}" sibTransId="{DA31C3D2-B92D-4E62-A427-697E9456D6E9}"/>
    <dgm:cxn modelId="{252556BC-E966-42A4-9986-3EDDAFCDB981}" type="presOf" srcId="{FD869BD1-9948-4AB0-9BB4-2E0822850C46}" destId="{32B49180-A2AD-4E9D-AEEF-8C8E93A7562B}" srcOrd="0" destOrd="0" presId="urn:microsoft.com/office/officeart/2005/8/layout/pyramid2"/>
    <dgm:cxn modelId="{83311E5A-E3CE-4387-A1AC-A48E553196A2}" srcId="{AC4805CA-7B4B-4BE4-91BC-5CC7B78494C4}" destId="{C83B459E-1556-46D0-AD7E-4DD1312EC780}" srcOrd="2" destOrd="0" parTransId="{2DF290CD-EFCE-4A5A-B422-1ABF3E583A9E}" sibTransId="{7B16AF50-61FA-477A-803D-B91A816942EB}"/>
    <dgm:cxn modelId="{3AE62DBB-CF65-467D-8603-7E8451392FD8}" srcId="{AC4805CA-7B4B-4BE4-91BC-5CC7B78494C4}" destId="{49F31A00-BAC6-42E9-AD4B-EC064D083C13}" srcOrd="6" destOrd="0" parTransId="{7FC9CAB7-3EAE-4B94-A43B-662EDBA522AE}" sibTransId="{D9614962-C72B-4793-9374-2EB708234644}"/>
    <dgm:cxn modelId="{B1F81072-69D0-4559-8E9F-B86E06120B94}" srcId="{AC4805CA-7B4B-4BE4-91BC-5CC7B78494C4}" destId="{EB2684B6-31D4-40B7-8E3E-2688B1449123}" srcOrd="3" destOrd="0" parTransId="{E9F78050-1ABD-4E90-B2E7-50A569DC758F}" sibTransId="{96DE838A-0B4B-4FCC-B844-06A2C89D9817}"/>
    <dgm:cxn modelId="{09E4972E-99F7-4E94-B87F-8B31EB16D0AF}" srcId="{AC4805CA-7B4B-4BE4-91BC-5CC7B78494C4}" destId="{FD869BD1-9948-4AB0-9BB4-2E0822850C46}" srcOrd="1" destOrd="0" parTransId="{03BAA3DC-FD76-4D68-84B7-17465DBB2E62}" sibTransId="{7A98B310-172F-4F68-9FC8-0B0F4ABCCEB7}"/>
    <dgm:cxn modelId="{9C817D29-0B2F-4290-8129-2B19A229E9CB}" type="presOf" srcId="{D247AB02-B52C-4F7B-9296-FA352781CC94}" destId="{679F27C2-A68C-4931-9FA0-82FE10BFA43D}" srcOrd="0" destOrd="0" presId="urn:microsoft.com/office/officeart/2005/8/layout/pyramid2"/>
    <dgm:cxn modelId="{07FF1151-FD71-417E-A2DF-691AC3ECD7D1}" type="presParOf" srcId="{306500C2-677B-46A8-90D1-284F9A3FEBB7}" destId="{CD3B4B69-67B8-40A2-9374-4A6CA2932DB5}" srcOrd="0" destOrd="0" presId="urn:microsoft.com/office/officeart/2005/8/layout/pyramid2"/>
    <dgm:cxn modelId="{8F71AC9D-D4E9-427D-B26A-168440520753}" type="presParOf" srcId="{306500C2-677B-46A8-90D1-284F9A3FEBB7}" destId="{4030F686-4930-4989-8945-822975C3C1D2}" srcOrd="1" destOrd="0" presId="urn:microsoft.com/office/officeart/2005/8/layout/pyramid2"/>
    <dgm:cxn modelId="{C8A1F2FB-DBE4-4A01-BFB5-369E96222C75}" type="presParOf" srcId="{4030F686-4930-4989-8945-822975C3C1D2}" destId="{A9681A61-DA13-42D5-AD80-A8971A727065}" srcOrd="0" destOrd="0" presId="urn:microsoft.com/office/officeart/2005/8/layout/pyramid2"/>
    <dgm:cxn modelId="{2BE904C0-160D-4834-B5AD-9A930CF9E3A1}" type="presParOf" srcId="{4030F686-4930-4989-8945-822975C3C1D2}" destId="{D37B3C66-A282-43ED-BE69-229C125C8CD0}" srcOrd="1" destOrd="0" presId="urn:microsoft.com/office/officeart/2005/8/layout/pyramid2"/>
    <dgm:cxn modelId="{E170A7C4-AE6A-4B57-9EB7-7A76BA6ACBBD}" type="presParOf" srcId="{4030F686-4930-4989-8945-822975C3C1D2}" destId="{32B49180-A2AD-4E9D-AEEF-8C8E93A7562B}" srcOrd="2" destOrd="0" presId="urn:microsoft.com/office/officeart/2005/8/layout/pyramid2"/>
    <dgm:cxn modelId="{7E861A9C-F854-48E5-9437-27349DD36D98}" type="presParOf" srcId="{4030F686-4930-4989-8945-822975C3C1D2}" destId="{C5428234-BDAA-459F-A67B-CDD39DB73555}" srcOrd="3" destOrd="0" presId="urn:microsoft.com/office/officeart/2005/8/layout/pyramid2"/>
    <dgm:cxn modelId="{BBE4EC9D-292B-46B7-BEB5-C0B3D00AEF01}" type="presParOf" srcId="{4030F686-4930-4989-8945-822975C3C1D2}" destId="{5B827699-B793-46E8-9D0F-8382B474A907}" srcOrd="4" destOrd="0" presId="urn:microsoft.com/office/officeart/2005/8/layout/pyramid2"/>
    <dgm:cxn modelId="{3B040F0E-E36F-444A-B4AB-BC9A857B1D8A}" type="presParOf" srcId="{4030F686-4930-4989-8945-822975C3C1D2}" destId="{46C58624-70A1-4EA2-A22F-8D1F49CA811E}" srcOrd="5" destOrd="0" presId="urn:microsoft.com/office/officeart/2005/8/layout/pyramid2"/>
    <dgm:cxn modelId="{30BD05F4-DCC9-4025-9E9C-C51127513ADA}" type="presParOf" srcId="{4030F686-4930-4989-8945-822975C3C1D2}" destId="{D963C39C-EC80-45A0-9C60-35D5C247BBDC}" srcOrd="6" destOrd="0" presId="urn:microsoft.com/office/officeart/2005/8/layout/pyramid2"/>
    <dgm:cxn modelId="{BDBF9EA3-74D7-449C-B730-78C40000C9F1}" type="presParOf" srcId="{4030F686-4930-4989-8945-822975C3C1D2}" destId="{8F9576EB-23FE-488C-B9BE-24E0CB54EF28}" srcOrd="7" destOrd="0" presId="urn:microsoft.com/office/officeart/2005/8/layout/pyramid2"/>
    <dgm:cxn modelId="{FB76C4EE-9A99-457C-A0B3-380AF0B96373}" type="presParOf" srcId="{4030F686-4930-4989-8945-822975C3C1D2}" destId="{3F83A118-CB82-470C-9AEF-894FCA6C5777}" srcOrd="8" destOrd="0" presId="urn:microsoft.com/office/officeart/2005/8/layout/pyramid2"/>
    <dgm:cxn modelId="{E3C0EFB9-273E-43C1-AE33-C75FE6736321}" type="presParOf" srcId="{4030F686-4930-4989-8945-822975C3C1D2}" destId="{D06C2CA8-C4C4-4BF9-BBC5-CAD6A4832862}" srcOrd="9" destOrd="0" presId="urn:microsoft.com/office/officeart/2005/8/layout/pyramid2"/>
    <dgm:cxn modelId="{C50DD568-9502-4022-80CC-30289809BAB0}" type="presParOf" srcId="{4030F686-4930-4989-8945-822975C3C1D2}" destId="{679F27C2-A68C-4931-9FA0-82FE10BFA43D}" srcOrd="10" destOrd="0" presId="urn:microsoft.com/office/officeart/2005/8/layout/pyramid2"/>
    <dgm:cxn modelId="{5C1FFF51-0253-42E7-8306-82DB68F72E1B}" type="presParOf" srcId="{4030F686-4930-4989-8945-822975C3C1D2}" destId="{02491193-2AA8-4899-8E07-862F0C10616F}" srcOrd="11" destOrd="0" presId="urn:microsoft.com/office/officeart/2005/8/layout/pyramid2"/>
    <dgm:cxn modelId="{7CC01344-8A42-4B15-A646-F4AADBEA683B}" type="presParOf" srcId="{4030F686-4930-4989-8945-822975C3C1D2}" destId="{43F82C21-E156-426A-BF38-995BFDB9F069}" srcOrd="12" destOrd="0" presId="urn:microsoft.com/office/officeart/2005/8/layout/pyramid2"/>
    <dgm:cxn modelId="{BE5F3B74-D44C-4D26-A8B0-56AA6CE3950F}" type="presParOf" srcId="{4030F686-4930-4989-8945-822975C3C1D2}" destId="{0A6B7D1A-6504-4739-A832-AAF7A6C854F7}" srcOrd="13"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3B4B69-67B8-40A2-9374-4A6CA2932DB5}">
      <dsp:nvSpPr>
        <dsp:cNvPr id="0" name=""/>
        <dsp:cNvSpPr/>
      </dsp:nvSpPr>
      <dsp:spPr>
        <a:xfrm rot="10800000">
          <a:off x="1521908" y="0"/>
          <a:ext cx="5259388" cy="5259388"/>
        </a:xfrm>
        <a:prstGeom prst="triangle">
          <a:avLst/>
        </a:prstGeom>
        <a:solidFill>
          <a:srgbClr val="922E4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681A61-DA13-42D5-AD80-A8971A727065}">
      <dsp:nvSpPr>
        <dsp:cNvPr id="0" name=""/>
        <dsp:cNvSpPr/>
      </dsp:nvSpPr>
      <dsp:spPr>
        <a:xfrm>
          <a:off x="4196728" y="526452"/>
          <a:ext cx="3418602" cy="53415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dirty="0"/>
            <a:t>Geri Dönüşüm</a:t>
          </a:r>
        </a:p>
      </dsp:txBody>
      <dsp:txXfrm>
        <a:off x="4222803" y="552527"/>
        <a:ext cx="3366452" cy="482006"/>
      </dsp:txXfrm>
    </dsp:sp>
    <dsp:sp modelId="{32B49180-A2AD-4E9D-AEEF-8C8E93A7562B}">
      <dsp:nvSpPr>
        <dsp:cNvPr id="0" name=""/>
        <dsp:cNvSpPr/>
      </dsp:nvSpPr>
      <dsp:spPr>
        <a:xfrm>
          <a:off x="4196728" y="1127378"/>
          <a:ext cx="3418602" cy="53415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dirty="0"/>
            <a:t>Organik Atıktan Biyogaz Elektrik Üretimi</a:t>
          </a:r>
        </a:p>
      </dsp:txBody>
      <dsp:txXfrm>
        <a:off x="4222803" y="1153453"/>
        <a:ext cx="3366452" cy="482006"/>
      </dsp:txXfrm>
    </dsp:sp>
    <dsp:sp modelId="{5B827699-B793-46E8-9D0F-8382B474A907}">
      <dsp:nvSpPr>
        <dsp:cNvPr id="0" name=""/>
        <dsp:cNvSpPr/>
      </dsp:nvSpPr>
      <dsp:spPr>
        <a:xfrm>
          <a:off x="4196728" y="1728304"/>
          <a:ext cx="3418602" cy="53415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dirty="0"/>
            <a:t>ATY Üretimi</a:t>
          </a:r>
        </a:p>
      </dsp:txBody>
      <dsp:txXfrm>
        <a:off x="4222803" y="1754379"/>
        <a:ext cx="3366452" cy="482006"/>
      </dsp:txXfrm>
    </dsp:sp>
    <dsp:sp modelId="{D963C39C-EC80-45A0-9C60-35D5C247BBDC}">
      <dsp:nvSpPr>
        <dsp:cNvPr id="0" name=""/>
        <dsp:cNvSpPr/>
      </dsp:nvSpPr>
      <dsp:spPr>
        <a:xfrm>
          <a:off x="4196728" y="2329230"/>
          <a:ext cx="3418602" cy="53415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dirty="0" err="1"/>
            <a:t>Kompost</a:t>
          </a:r>
          <a:r>
            <a:rPr lang="tr-TR" sz="2000" kern="1200" dirty="0"/>
            <a:t> Üretimi</a:t>
          </a:r>
        </a:p>
      </dsp:txBody>
      <dsp:txXfrm>
        <a:off x="4222803" y="2355305"/>
        <a:ext cx="3366452" cy="482006"/>
      </dsp:txXfrm>
    </dsp:sp>
    <dsp:sp modelId="{3F83A118-CB82-470C-9AEF-894FCA6C5777}">
      <dsp:nvSpPr>
        <dsp:cNvPr id="0" name=""/>
        <dsp:cNvSpPr/>
      </dsp:nvSpPr>
      <dsp:spPr>
        <a:xfrm>
          <a:off x="4196728" y="2930157"/>
          <a:ext cx="3418602" cy="53415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dirty="0"/>
            <a:t>Çöp Gazı Elektrik Üretimi</a:t>
          </a:r>
        </a:p>
      </dsp:txBody>
      <dsp:txXfrm>
        <a:off x="4222803" y="2956232"/>
        <a:ext cx="3366452" cy="482006"/>
      </dsp:txXfrm>
    </dsp:sp>
    <dsp:sp modelId="{679F27C2-A68C-4931-9FA0-82FE10BFA43D}">
      <dsp:nvSpPr>
        <dsp:cNvPr id="0" name=""/>
        <dsp:cNvSpPr/>
      </dsp:nvSpPr>
      <dsp:spPr>
        <a:xfrm>
          <a:off x="4196728" y="3531083"/>
          <a:ext cx="3418602" cy="53415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dirty="0"/>
            <a:t>Sera Gazı </a:t>
          </a:r>
          <a:r>
            <a:rPr lang="tr-TR" sz="2000" kern="1200" dirty="0" err="1"/>
            <a:t>Azaltımı</a:t>
          </a:r>
          <a:endParaRPr lang="tr-TR" sz="2000" kern="1200" dirty="0"/>
        </a:p>
      </dsp:txBody>
      <dsp:txXfrm>
        <a:off x="4222803" y="3557158"/>
        <a:ext cx="3366452" cy="482006"/>
      </dsp:txXfrm>
    </dsp:sp>
    <dsp:sp modelId="{43F82C21-E156-426A-BF38-995BFDB9F069}">
      <dsp:nvSpPr>
        <dsp:cNvPr id="0" name=""/>
        <dsp:cNvSpPr/>
      </dsp:nvSpPr>
      <dsp:spPr>
        <a:xfrm>
          <a:off x="4196728" y="4132009"/>
          <a:ext cx="3418602" cy="534156"/>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dirty="0"/>
            <a:t>Bertaraf</a:t>
          </a:r>
        </a:p>
      </dsp:txBody>
      <dsp:txXfrm>
        <a:off x="4222803" y="4158084"/>
        <a:ext cx="3366452" cy="482006"/>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1"/>
            <a:ext cx="2944283" cy="498294"/>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48645" y="1"/>
            <a:ext cx="2944283" cy="498294"/>
          </a:xfrm>
          <a:prstGeom prst="rect">
            <a:avLst/>
          </a:prstGeom>
        </p:spPr>
        <p:txBody>
          <a:bodyPr vert="horz" lIns="91440" tIns="45720" rIns="91440" bIns="45720" rtlCol="0"/>
          <a:lstStyle>
            <a:lvl1pPr algn="r">
              <a:defRPr sz="1200"/>
            </a:lvl1pPr>
          </a:lstStyle>
          <a:p>
            <a:fld id="{348ABBE3-76D2-4C6D-9BD8-A1FADB7A5B8D}" type="datetimeFigureOut">
              <a:rPr lang="tr-TR" smtClean="0"/>
              <a:t>9.09.2021</a:t>
            </a:fld>
            <a:endParaRPr lang="tr-TR"/>
          </a:p>
        </p:txBody>
      </p:sp>
      <p:sp>
        <p:nvSpPr>
          <p:cNvPr id="4" name="Slayt Görüntüsü Yer Tutucusu 3"/>
          <p:cNvSpPr>
            <a:spLocks noGrp="1" noRot="1" noChangeAspect="1"/>
          </p:cNvSpPr>
          <p:nvPr>
            <p:ph type="sldImg" idx="2"/>
          </p:nvPr>
        </p:nvSpPr>
        <p:spPr>
          <a:xfrm>
            <a:off x="419100" y="1241425"/>
            <a:ext cx="5956300" cy="3351213"/>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450" y="4779487"/>
            <a:ext cx="5435600" cy="3910489"/>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1" y="9433107"/>
            <a:ext cx="2944283" cy="498293"/>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48645" y="9433107"/>
            <a:ext cx="2944283" cy="498293"/>
          </a:xfrm>
          <a:prstGeom prst="rect">
            <a:avLst/>
          </a:prstGeom>
        </p:spPr>
        <p:txBody>
          <a:bodyPr vert="horz" lIns="91440" tIns="45720" rIns="91440" bIns="45720" rtlCol="0" anchor="b"/>
          <a:lstStyle>
            <a:lvl1pPr algn="r">
              <a:defRPr sz="1200"/>
            </a:lvl1pPr>
          </a:lstStyle>
          <a:p>
            <a:fld id="{500246E5-A3C7-42E0-8411-4561B2A1C361}" type="slidenum">
              <a:rPr lang="tr-TR" smtClean="0"/>
              <a:t>‹#›</a:t>
            </a:fld>
            <a:endParaRPr lang="tr-TR"/>
          </a:p>
        </p:txBody>
      </p:sp>
    </p:spTree>
    <p:extLst>
      <p:ext uri="{BB962C8B-B14F-4D97-AF65-F5344CB8AC3E}">
        <p14:creationId xmlns:p14="http://schemas.microsoft.com/office/powerpoint/2010/main" val="3487517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00246E5-A3C7-42E0-8411-4561B2A1C361}" type="slidenum">
              <a:rPr lang="tr-TR" smtClean="0"/>
              <a:t>1</a:t>
            </a:fld>
            <a:endParaRPr lang="tr-TR" dirty="0"/>
          </a:p>
        </p:txBody>
      </p:sp>
    </p:spTree>
    <p:extLst>
      <p:ext uri="{BB962C8B-B14F-4D97-AF65-F5344CB8AC3E}">
        <p14:creationId xmlns:p14="http://schemas.microsoft.com/office/powerpoint/2010/main" val="1226141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00246E5-A3C7-42E0-8411-4561B2A1C361}" type="slidenum">
              <a:rPr lang="tr-TR" smtClean="0"/>
              <a:t>11</a:t>
            </a:fld>
            <a:endParaRPr lang="tr-TR"/>
          </a:p>
        </p:txBody>
      </p:sp>
    </p:spTree>
    <p:extLst>
      <p:ext uri="{BB962C8B-B14F-4D97-AF65-F5344CB8AC3E}">
        <p14:creationId xmlns:p14="http://schemas.microsoft.com/office/powerpoint/2010/main" val="1655860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00246E5-A3C7-42E0-8411-4561B2A1C361}" type="slidenum">
              <a:rPr lang="tr-TR" smtClean="0"/>
              <a:t>12</a:t>
            </a:fld>
            <a:endParaRPr lang="tr-TR"/>
          </a:p>
        </p:txBody>
      </p:sp>
    </p:spTree>
    <p:extLst>
      <p:ext uri="{BB962C8B-B14F-4D97-AF65-F5344CB8AC3E}">
        <p14:creationId xmlns:p14="http://schemas.microsoft.com/office/powerpoint/2010/main" val="37530374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00246E5-A3C7-42E0-8411-4561B2A1C361}" type="slidenum">
              <a:rPr lang="tr-TR" smtClean="0"/>
              <a:t>13</a:t>
            </a:fld>
            <a:endParaRPr lang="tr-TR"/>
          </a:p>
        </p:txBody>
      </p:sp>
    </p:spTree>
    <p:extLst>
      <p:ext uri="{BB962C8B-B14F-4D97-AF65-F5344CB8AC3E}">
        <p14:creationId xmlns:p14="http://schemas.microsoft.com/office/powerpoint/2010/main" val="3371249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00246E5-A3C7-42E0-8411-4561B2A1C361}" type="slidenum">
              <a:rPr lang="tr-TR" smtClean="0"/>
              <a:t>14</a:t>
            </a:fld>
            <a:endParaRPr lang="tr-TR"/>
          </a:p>
        </p:txBody>
      </p:sp>
    </p:spTree>
    <p:extLst>
      <p:ext uri="{BB962C8B-B14F-4D97-AF65-F5344CB8AC3E}">
        <p14:creationId xmlns:p14="http://schemas.microsoft.com/office/powerpoint/2010/main" val="1871009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00246E5-A3C7-42E0-8411-4561B2A1C361}" type="slidenum">
              <a:rPr lang="tr-TR" smtClean="0"/>
              <a:t>16</a:t>
            </a:fld>
            <a:endParaRPr lang="tr-TR"/>
          </a:p>
        </p:txBody>
      </p:sp>
    </p:spTree>
    <p:extLst>
      <p:ext uri="{BB962C8B-B14F-4D97-AF65-F5344CB8AC3E}">
        <p14:creationId xmlns:p14="http://schemas.microsoft.com/office/powerpoint/2010/main" val="5138722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00246E5-A3C7-42E0-8411-4561B2A1C361}" type="slidenum">
              <a:rPr lang="tr-TR" smtClean="0"/>
              <a:t>17</a:t>
            </a:fld>
            <a:endParaRPr lang="tr-TR"/>
          </a:p>
        </p:txBody>
      </p:sp>
    </p:spTree>
    <p:extLst>
      <p:ext uri="{BB962C8B-B14F-4D97-AF65-F5344CB8AC3E}">
        <p14:creationId xmlns:p14="http://schemas.microsoft.com/office/powerpoint/2010/main" val="3307918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00246E5-A3C7-42E0-8411-4561B2A1C361}" type="slidenum">
              <a:rPr lang="tr-TR" smtClean="0"/>
              <a:t>2</a:t>
            </a:fld>
            <a:endParaRPr lang="tr-TR"/>
          </a:p>
        </p:txBody>
      </p:sp>
    </p:spTree>
    <p:extLst>
      <p:ext uri="{BB962C8B-B14F-4D97-AF65-F5344CB8AC3E}">
        <p14:creationId xmlns:p14="http://schemas.microsoft.com/office/powerpoint/2010/main" val="2999044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00246E5-A3C7-42E0-8411-4561B2A1C361}" type="slidenum">
              <a:rPr lang="tr-TR" smtClean="0"/>
              <a:t>3</a:t>
            </a:fld>
            <a:endParaRPr lang="tr-TR"/>
          </a:p>
        </p:txBody>
      </p:sp>
    </p:spTree>
    <p:extLst>
      <p:ext uri="{BB962C8B-B14F-4D97-AF65-F5344CB8AC3E}">
        <p14:creationId xmlns:p14="http://schemas.microsoft.com/office/powerpoint/2010/main" val="1314204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00246E5-A3C7-42E0-8411-4561B2A1C361}" type="slidenum">
              <a:rPr lang="tr-TR" smtClean="0"/>
              <a:t>4</a:t>
            </a:fld>
            <a:endParaRPr lang="tr-TR"/>
          </a:p>
        </p:txBody>
      </p:sp>
    </p:spTree>
    <p:extLst>
      <p:ext uri="{BB962C8B-B14F-4D97-AF65-F5344CB8AC3E}">
        <p14:creationId xmlns:p14="http://schemas.microsoft.com/office/powerpoint/2010/main" val="3637819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00246E5-A3C7-42E0-8411-4561B2A1C361}" type="slidenum">
              <a:rPr lang="tr-TR" smtClean="0"/>
              <a:t>5</a:t>
            </a:fld>
            <a:endParaRPr lang="tr-TR"/>
          </a:p>
        </p:txBody>
      </p:sp>
    </p:spTree>
    <p:extLst>
      <p:ext uri="{BB962C8B-B14F-4D97-AF65-F5344CB8AC3E}">
        <p14:creationId xmlns:p14="http://schemas.microsoft.com/office/powerpoint/2010/main" val="3154619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00246E5-A3C7-42E0-8411-4561B2A1C361}" type="slidenum">
              <a:rPr lang="tr-TR" smtClean="0"/>
              <a:t>7</a:t>
            </a:fld>
            <a:endParaRPr lang="tr-TR"/>
          </a:p>
        </p:txBody>
      </p:sp>
    </p:spTree>
    <p:extLst>
      <p:ext uri="{BB962C8B-B14F-4D97-AF65-F5344CB8AC3E}">
        <p14:creationId xmlns:p14="http://schemas.microsoft.com/office/powerpoint/2010/main" val="2835739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00246E5-A3C7-42E0-8411-4561B2A1C361}" type="slidenum">
              <a:rPr lang="tr-TR" smtClean="0"/>
              <a:t>8</a:t>
            </a:fld>
            <a:endParaRPr lang="tr-TR"/>
          </a:p>
        </p:txBody>
      </p:sp>
    </p:spTree>
    <p:extLst>
      <p:ext uri="{BB962C8B-B14F-4D97-AF65-F5344CB8AC3E}">
        <p14:creationId xmlns:p14="http://schemas.microsoft.com/office/powerpoint/2010/main" val="844788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00246E5-A3C7-42E0-8411-4561B2A1C361}" type="slidenum">
              <a:rPr lang="tr-TR" smtClean="0"/>
              <a:t>9</a:t>
            </a:fld>
            <a:endParaRPr lang="tr-TR"/>
          </a:p>
        </p:txBody>
      </p:sp>
    </p:spTree>
    <p:extLst>
      <p:ext uri="{BB962C8B-B14F-4D97-AF65-F5344CB8AC3E}">
        <p14:creationId xmlns:p14="http://schemas.microsoft.com/office/powerpoint/2010/main" val="3748527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500246E5-A3C7-42E0-8411-4561B2A1C361}" type="slidenum">
              <a:rPr lang="tr-TR" smtClean="0"/>
              <a:t>10</a:t>
            </a:fld>
            <a:endParaRPr lang="tr-TR"/>
          </a:p>
        </p:txBody>
      </p:sp>
    </p:spTree>
    <p:extLst>
      <p:ext uri="{BB962C8B-B14F-4D97-AF65-F5344CB8AC3E}">
        <p14:creationId xmlns:p14="http://schemas.microsoft.com/office/powerpoint/2010/main" val="69767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724DF50A-E25E-4482-B3BB-F98313864CA1}" type="datetime1">
              <a:rPr lang="tr-TR" smtClean="0"/>
              <a:t>9.09.2021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4755992-8E30-4101-AA5A-6D8277A20348}" type="slidenum">
              <a:rPr lang="tr-TR" smtClean="0"/>
              <a:t>‹#›</a:t>
            </a:fld>
            <a:endParaRPr lang="tr-TR"/>
          </a:p>
        </p:txBody>
      </p:sp>
    </p:spTree>
    <p:extLst>
      <p:ext uri="{BB962C8B-B14F-4D97-AF65-F5344CB8AC3E}">
        <p14:creationId xmlns:p14="http://schemas.microsoft.com/office/powerpoint/2010/main" val="190004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7550214A-138C-4B5E-A938-54AA99E7E137}" type="datetime1">
              <a:rPr lang="tr-TR" smtClean="0"/>
              <a:t>9.09.2021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4755992-8E30-4101-AA5A-6D8277A20348}" type="slidenum">
              <a:rPr lang="tr-TR" smtClean="0"/>
              <a:t>‹#›</a:t>
            </a:fld>
            <a:endParaRPr lang="tr-TR"/>
          </a:p>
        </p:txBody>
      </p:sp>
    </p:spTree>
    <p:extLst>
      <p:ext uri="{BB962C8B-B14F-4D97-AF65-F5344CB8AC3E}">
        <p14:creationId xmlns:p14="http://schemas.microsoft.com/office/powerpoint/2010/main" val="3286581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00AD7DBE-3680-4556-88B1-54A3E444B561}" type="datetime1">
              <a:rPr lang="tr-TR" smtClean="0"/>
              <a:t>9.09.2021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4755992-8E30-4101-AA5A-6D8277A20348}" type="slidenum">
              <a:rPr lang="tr-TR" smtClean="0"/>
              <a:t>‹#›</a:t>
            </a:fld>
            <a:endParaRPr lang="tr-TR"/>
          </a:p>
        </p:txBody>
      </p:sp>
    </p:spTree>
    <p:extLst>
      <p:ext uri="{BB962C8B-B14F-4D97-AF65-F5344CB8AC3E}">
        <p14:creationId xmlns:p14="http://schemas.microsoft.com/office/powerpoint/2010/main" val="3621474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33B77497-1317-4B6E-88C5-FB1F4BD0A32C}" type="datetime1">
              <a:rPr lang="tr-TR" smtClean="0"/>
              <a:t>9.09.2021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4755992-8E30-4101-AA5A-6D8277A20348}" type="slidenum">
              <a:rPr lang="tr-TR" smtClean="0"/>
              <a:t>‹#›</a:t>
            </a:fld>
            <a:endParaRPr lang="tr-TR"/>
          </a:p>
        </p:txBody>
      </p:sp>
    </p:spTree>
    <p:extLst>
      <p:ext uri="{BB962C8B-B14F-4D97-AF65-F5344CB8AC3E}">
        <p14:creationId xmlns:p14="http://schemas.microsoft.com/office/powerpoint/2010/main" val="233387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F808BE1B-258A-4017-AFE8-7D71324CF0BB}" type="datetime1">
              <a:rPr lang="tr-TR" smtClean="0"/>
              <a:t>9.09.2021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4755992-8E30-4101-AA5A-6D8277A20348}" type="slidenum">
              <a:rPr lang="tr-TR" smtClean="0"/>
              <a:t>‹#›</a:t>
            </a:fld>
            <a:endParaRPr lang="tr-TR"/>
          </a:p>
        </p:txBody>
      </p:sp>
    </p:spTree>
    <p:extLst>
      <p:ext uri="{BB962C8B-B14F-4D97-AF65-F5344CB8AC3E}">
        <p14:creationId xmlns:p14="http://schemas.microsoft.com/office/powerpoint/2010/main" val="3300947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3B437DB5-9250-4BFE-8502-633AAF114C20}" type="datetime1">
              <a:rPr lang="tr-TR" smtClean="0"/>
              <a:t>9.09.2021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4755992-8E30-4101-AA5A-6D8277A20348}" type="slidenum">
              <a:rPr lang="tr-TR" smtClean="0"/>
              <a:t>‹#›</a:t>
            </a:fld>
            <a:endParaRPr lang="tr-TR"/>
          </a:p>
        </p:txBody>
      </p:sp>
    </p:spTree>
    <p:extLst>
      <p:ext uri="{BB962C8B-B14F-4D97-AF65-F5344CB8AC3E}">
        <p14:creationId xmlns:p14="http://schemas.microsoft.com/office/powerpoint/2010/main" val="3493658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31D00326-9532-41D6-9DB4-A856811A0D34}" type="datetime1">
              <a:rPr lang="tr-TR" smtClean="0"/>
              <a:t>9.09.2021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4755992-8E30-4101-AA5A-6D8277A20348}" type="slidenum">
              <a:rPr lang="tr-TR" smtClean="0"/>
              <a:t>‹#›</a:t>
            </a:fld>
            <a:endParaRPr lang="tr-TR"/>
          </a:p>
        </p:txBody>
      </p:sp>
    </p:spTree>
    <p:extLst>
      <p:ext uri="{BB962C8B-B14F-4D97-AF65-F5344CB8AC3E}">
        <p14:creationId xmlns:p14="http://schemas.microsoft.com/office/powerpoint/2010/main" val="964287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1CE23EAB-649F-4A49-A7EC-736797A2704C}" type="datetime1">
              <a:rPr lang="tr-TR" smtClean="0"/>
              <a:t>9.09.2021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94755992-8E30-4101-AA5A-6D8277A20348}" type="slidenum">
              <a:rPr lang="tr-TR" smtClean="0"/>
              <a:t>‹#›</a:t>
            </a:fld>
            <a:endParaRPr lang="tr-TR"/>
          </a:p>
        </p:txBody>
      </p:sp>
    </p:spTree>
    <p:extLst>
      <p:ext uri="{BB962C8B-B14F-4D97-AF65-F5344CB8AC3E}">
        <p14:creationId xmlns:p14="http://schemas.microsoft.com/office/powerpoint/2010/main" val="12895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9CEF8B6-44C2-4F1B-9EA6-FDF10D7FF0E9}" type="datetime1">
              <a:rPr lang="tr-TR" smtClean="0"/>
              <a:t>9.09.2021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4755992-8E30-4101-AA5A-6D8277A20348}" type="slidenum">
              <a:rPr lang="tr-TR" smtClean="0"/>
              <a:t>‹#›</a:t>
            </a:fld>
            <a:endParaRPr lang="tr-TR"/>
          </a:p>
        </p:txBody>
      </p:sp>
    </p:spTree>
    <p:extLst>
      <p:ext uri="{BB962C8B-B14F-4D97-AF65-F5344CB8AC3E}">
        <p14:creationId xmlns:p14="http://schemas.microsoft.com/office/powerpoint/2010/main" val="2669931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A229718B-9462-45B0-8F41-10F6A5153FAE}" type="datetime1">
              <a:rPr lang="tr-TR" smtClean="0"/>
              <a:t>9.09.2021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4755992-8E30-4101-AA5A-6D8277A20348}" type="slidenum">
              <a:rPr lang="tr-TR" smtClean="0"/>
              <a:t>‹#›</a:t>
            </a:fld>
            <a:endParaRPr lang="tr-TR"/>
          </a:p>
        </p:txBody>
      </p:sp>
    </p:spTree>
    <p:extLst>
      <p:ext uri="{BB962C8B-B14F-4D97-AF65-F5344CB8AC3E}">
        <p14:creationId xmlns:p14="http://schemas.microsoft.com/office/powerpoint/2010/main" val="1580850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BE20A4AF-D9AE-43CD-BF04-EEA70E12560B}" type="datetime1">
              <a:rPr lang="tr-TR" smtClean="0"/>
              <a:t>9.09.2021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4755992-8E30-4101-AA5A-6D8277A20348}" type="slidenum">
              <a:rPr lang="tr-TR" smtClean="0"/>
              <a:t>‹#›</a:t>
            </a:fld>
            <a:endParaRPr lang="tr-TR"/>
          </a:p>
        </p:txBody>
      </p:sp>
    </p:spTree>
    <p:extLst>
      <p:ext uri="{BB962C8B-B14F-4D97-AF65-F5344CB8AC3E}">
        <p14:creationId xmlns:p14="http://schemas.microsoft.com/office/powerpoint/2010/main" val="3856975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68E8B-0289-452D-A0E0-50892412693D}" type="datetime1">
              <a:rPr lang="tr-TR" smtClean="0"/>
              <a:t>9.09.2021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755992-8E30-4101-AA5A-6D8277A20348}" type="slidenum">
              <a:rPr lang="tr-TR" smtClean="0"/>
              <a:t>‹#›</a:t>
            </a:fld>
            <a:endParaRPr lang="tr-TR"/>
          </a:p>
        </p:txBody>
      </p:sp>
    </p:spTree>
    <p:extLst>
      <p:ext uri="{BB962C8B-B14F-4D97-AF65-F5344CB8AC3E}">
        <p14:creationId xmlns:p14="http://schemas.microsoft.com/office/powerpoint/2010/main" val="18176254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5.jpeg"/><Relationship Id="rId11" Type="http://schemas.openxmlformats.org/officeDocument/2006/relationships/image" Target="../media/image30.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6.jpe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7.jpeg"/></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4.png"/><Relationship Id="rId7" Type="http://schemas.openxmlformats.org/officeDocument/2006/relationships/diagramColors" Target="../diagrams/colors1.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40.jpe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2.jpe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3" Type="http://schemas.openxmlformats.org/officeDocument/2006/relationships/image" Target="../media/image45.png"/><Relationship Id="rId7" Type="http://schemas.openxmlformats.org/officeDocument/2006/relationships/image" Target="../media/image49.jpg"/><Relationship Id="rId12" Type="http://schemas.openxmlformats.org/officeDocument/2006/relationships/image" Target="../media/image54.png"/><Relationship Id="rId17" Type="http://schemas.openxmlformats.org/officeDocument/2006/relationships/image" Target="../media/image59.png"/><Relationship Id="rId2" Type="http://schemas.openxmlformats.org/officeDocument/2006/relationships/image" Target="../media/image44.jpeg"/><Relationship Id="rId16"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5" Type="http://schemas.openxmlformats.org/officeDocument/2006/relationships/image" Target="../media/image5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 Id="rId14" Type="http://schemas.openxmlformats.org/officeDocument/2006/relationships/image" Target="../media/image56.png"/></Relationships>
</file>

<file path=ppt/slides/_rels/slide1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png"/><Relationship Id="rId3" Type="http://schemas.openxmlformats.org/officeDocument/2006/relationships/hyperlink" Target="PP%20Unterfolien%20BACKHUS/BACKHUS%20Anwendungen.pptx#-1,3,PowerPoint-Pr&#228;sentation" TargetMode="External"/><Relationship Id="rId7" Type="http://schemas.openxmlformats.org/officeDocument/2006/relationships/image" Target="../media/image14.jpeg"/><Relationship Id="rId12"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3.jpeg"/><Relationship Id="rId11" Type="http://schemas.openxmlformats.org/officeDocument/2006/relationships/image" Target="../media/image18.jpeg"/><Relationship Id="rId5" Type="http://schemas.openxmlformats.org/officeDocument/2006/relationships/hyperlink" Target="PP%20Unterfolien%20BACKHUS/BACKHUS%20Anwendungen.pptx#-1,7,PowerPoint-Pr&#228;sentation" TargetMode="External"/><Relationship Id="rId10" Type="http://schemas.openxmlformats.org/officeDocument/2006/relationships/image" Target="../media/image17.jpeg"/><Relationship Id="rId4" Type="http://schemas.openxmlformats.org/officeDocument/2006/relationships/image" Target="../media/image12.jpeg"/><Relationship Id="rId9" Type="http://schemas.openxmlformats.org/officeDocument/2006/relationships/image" Target="../media/image16.jpeg"/><Relationship Id="rId1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46385" y="602739"/>
            <a:ext cx="3581886" cy="1486504"/>
          </a:xfrm>
          <a:prstGeom prst="rect">
            <a:avLst/>
          </a:prstGeom>
        </p:spPr>
      </p:pic>
      <p:sp>
        <p:nvSpPr>
          <p:cNvPr id="5" name="object 2"/>
          <p:cNvSpPr/>
          <p:nvPr/>
        </p:nvSpPr>
        <p:spPr>
          <a:xfrm>
            <a:off x="7147775" y="0"/>
            <a:ext cx="5164427" cy="6375042"/>
          </a:xfrm>
          <a:prstGeom prst="rect">
            <a:avLst/>
          </a:prstGeom>
          <a:blipFill>
            <a:blip r:embed="rId4" cstate="email">
              <a:extLst>
                <a:ext uri="{28A0092B-C50C-407E-A947-70E740481C1C}">
                  <a14:useLocalDpi xmlns:a14="http://schemas.microsoft.com/office/drawing/2010/main"/>
                </a:ext>
              </a:extLst>
            </a:blip>
            <a:srcRect/>
            <a:stretch>
              <a:fillRect/>
            </a:stretch>
          </a:blipFill>
          <a:effectLst>
            <a:softEdge rad="635000"/>
          </a:effectLst>
        </p:spPr>
        <p:txBody>
          <a:bodyPr wrap="square" lIns="0" tIns="0" rIns="0" bIns="0" rtlCol="0"/>
          <a:lstStyle/>
          <a:p>
            <a:endParaRPr dirty="0"/>
          </a:p>
        </p:txBody>
      </p:sp>
      <p:sp>
        <p:nvSpPr>
          <p:cNvPr id="3" name="Metin kutusu 2"/>
          <p:cNvSpPr txBox="1"/>
          <p:nvPr/>
        </p:nvSpPr>
        <p:spPr>
          <a:xfrm>
            <a:off x="445080" y="2089243"/>
            <a:ext cx="7214604" cy="4278094"/>
          </a:xfrm>
          <a:prstGeom prst="rect">
            <a:avLst/>
          </a:prstGeom>
          <a:noFill/>
        </p:spPr>
        <p:txBody>
          <a:bodyPr wrap="square" rtlCol="0">
            <a:spAutoFit/>
          </a:bodyPr>
          <a:lstStyle/>
          <a:p>
            <a:pPr algn="ctr"/>
            <a:endParaRPr lang="tr-TR" sz="3200" b="1" spc="-150" dirty="0">
              <a:solidFill>
                <a:srgbClr val="922E46"/>
              </a:solidFill>
            </a:endParaRPr>
          </a:p>
          <a:p>
            <a:pPr algn="ctr"/>
            <a:r>
              <a:rPr lang="tr-TR" sz="4000" b="1" spc="-150" dirty="0">
                <a:solidFill>
                  <a:srgbClr val="922E46"/>
                </a:solidFill>
              </a:rPr>
              <a:t>ATIK YÖNETİMİNDE YANLIŞLARI DOĞRUDAN NASIL AYIRABİLİRİZ</a:t>
            </a:r>
          </a:p>
          <a:p>
            <a:pPr algn="ctr"/>
            <a:r>
              <a:rPr lang="tr-TR" sz="3200" b="1" spc="-150" dirty="0" smtClean="0">
                <a:solidFill>
                  <a:srgbClr val="922E46"/>
                </a:solidFill>
              </a:rPr>
              <a:t>Cengiz </a:t>
            </a:r>
            <a:r>
              <a:rPr lang="tr-TR" sz="3200" b="1" spc="-150" dirty="0">
                <a:solidFill>
                  <a:srgbClr val="922E46"/>
                </a:solidFill>
              </a:rPr>
              <a:t>Esmen</a:t>
            </a:r>
          </a:p>
          <a:p>
            <a:pPr algn="ctr"/>
            <a:r>
              <a:rPr lang="tr-TR" sz="3200" b="1" spc="-150" dirty="0">
                <a:solidFill>
                  <a:srgbClr val="922E46"/>
                </a:solidFill>
              </a:rPr>
              <a:t>Çevre Y. Müh., Era Çevre </a:t>
            </a:r>
            <a:r>
              <a:rPr lang="tr-TR" sz="3200" b="1" spc="-150" dirty="0" smtClean="0">
                <a:solidFill>
                  <a:srgbClr val="922E46"/>
                </a:solidFill>
              </a:rPr>
              <a:t>GM</a:t>
            </a:r>
          </a:p>
          <a:p>
            <a:pPr algn="ctr"/>
            <a:r>
              <a:rPr lang="tr-TR" sz="3200" b="1" spc="-150" dirty="0">
                <a:solidFill>
                  <a:srgbClr val="922E46"/>
                </a:solidFill>
              </a:rPr>
              <a:t/>
            </a:r>
            <a:br>
              <a:rPr lang="tr-TR" sz="3200" b="1" spc="-150" dirty="0">
                <a:solidFill>
                  <a:srgbClr val="922E46"/>
                </a:solidFill>
              </a:rPr>
            </a:br>
            <a:r>
              <a:rPr lang="tr-TR" sz="3200" b="1" spc="-150" dirty="0" smtClean="0">
                <a:solidFill>
                  <a:srgbClr val="922E46"/>
                </a:solidFill>
              </a:rPr>
              <a:t>9 EYLÜL 2021</a:t>
            </a:r>
          </a:p>
          <a:p>
            <a:pPr algn="ctr"/>
            <a:r>
              <a:rPr lang="tr-TR" sz="3200" b="1" spc="-150" dirty="0" smtClean="0">
                <a:solidFill>
                  <a:srgbClr val="922E46"/>
                </a:solidFill>
              </a:rPr>
              <a:t>XI</a:t>
            </a:r>
            <a:r>
              <a:rPr lang="tr-TR" sz="3200" b="1" spc="-150" dirty="0" smtClean="0">
                <a:solidFill>
                  <a:srgbClr val="922E46"/>
                </a:solidFill>
              </a:rPr>
              <a:t>. TÜRKTAY</a:t>
            </a:r>
            <a:endParaRPr lang="tr-TR" sz="2400" b="1" spc="-150" dirty="0">
              <a:solidFill>
                <a:srgbClr val="922E46"/>
              </a:solidFill>
            </a:endParaRPr>
          </a:p>
        </p:txBody>
      </p:sp>
    </p:spTree>
    <p:extLst>
      <p:ext uri="{BB962C8B-B14F-4D97-AF65-F5344CB8AC3E}">
        <p14:creationId xmlns:p14="http://schemas.microsoft.com/office/powerpoint/2010/main" val="13071179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İçerik Yer Tutucusu"/>
          <p:cNvSpPr txBox="1">
            <a:spLocks/>
          </p:cNvSpPr>
          <p:nvPr/>
        </p:nvSpPr>
        <p:spPr>
          <a:xfrm>
            <a:off x="2577921" y="1440681"/>
            <a:ext cx="6172200" cy="41830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r-TR" altLang="tr-TR"/>
              <a:t>                        </a:t>
            </a:r>
          </a:p>
          <a:p>
            <a:endParaRPr lang="tr-TR" altLang="tr-TR"/>
          </a:p>
          <a:p>
            <a:endParaRPr lang="tr-TR" altLang="tr-TR" b="1">
              <a:solidFill>
                <a:srgbClr val="800000"/>
              </a:solidFill>
            </a:endParaRPr>
          </a:p>
          <a:p>
            <a:r>
              <a:rPr lang="tr-TR" altLang="tr-TR" sz="1500">
                <a:solidFill>
                  <a:srgbClr val="00B0F0"/>
                </a:solidFill>
              </a:rPr>
              <a:t>          </a:t>
            </a:r>
          </a:p>
        </p:txBody>
      </p:sp>
      <p:pic>
        <p:nvPicPr>
          <p:cNvPr id="5"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a:xfrm>
            <a:off x="939346" y="1249061"/>
            <a:ext cx="1805996" cy="10765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2" descr="D:\Desktop\BUTUN BELGELER\TESİS RESİMLERİ\Resimler\Adapazarı Tesis Resimler\sakarya tesis.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a:xfrm>
            <a:off x="2956836" y="1244136"/>
            <a:ext cx="1820725" cy="10676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2" descr="C:\Users\Cengiz Esmen\Desktop\Sivas\İnşaat resimleri\22.11.2012\DSC_0005.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353025" y="1236305"/>
            <a:ext cx="1883240" cy="10755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2" descr="C:\Users\CENGIZ~1\AppData\Local\Temp\20121128_162759.jpg"/>
          <p:cNvPicPr>
            <a:picLocks noChangeAspect="1" noChangeArrowheads="1"/>
          </p:cNvPicPr>
          <p:nvPr/>
        </p:nvPicPr>
        <p:blipFill>
          <a:blip r:embed="rId6" cstate="email">
            <a:extLst>
              <a:ext uri="{28A0092B-C50C-407E-A947-70E740481C1C}">
                <a14:useLocalDpi xmlns:a14="http://schemas.microsoft.com/office/drawing/2010/main"/>
              </a:ext>
            </a:extLst>
          </a:blip>
          <a:srcRect r="-24"/>
          <a:stretch>
            <a:fillRect/>
          </a:stretch>
        </p:blipFill>
        <p:spPr bwMode="auto">
          <a:xfrm>
            <a:off x="7172031" y="1243070"/>
            <a:ext cx="1952832" cy="106875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2" descr="http://cografyaharita.com/haritalarim/4lturkiye-mulki-idare-sistemleri-haritasi1.pn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3286943" y="3234817"/>
            <a:ext cx="5362916" cy="26479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2" name="3 İçerik Yer Tutucusu" descr="C:\Users\ERA\AppData\Local\Microsoft\Windows\Temporary Internet Files\Content.Word\DSC_0014.jpg"/>
          <p:cNvPicPr>
            <a:picLocks/>
          </p:cNvPicPr>
          <p:nvPr/>
        </p:nvPicPr>
        <p:blipFill>
          <a:blip r:embed="rId8" cstate="email">
            <a:extLst>
              <a:ext uri="{28A0092B-C50C-407E-A947-70E740481C1C}">
                <a14:useLocalDpi xmlns:a14="http://schemas.microsoft.com/office/drawing/2010/main"/>
              </a:ext>
            </a:extLst>
          </a:blip>
          <a:srcRect/>
          <a:stretch>
            <a:fillRect/>
          </a:stretch>
        </p:blipFill>
        <p:spPr bwMode="auto">
          <a:xfrm>
            <a:off x="4992935" y="1236305"/>
            <a:ext cx="1950933" cy="10624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Resim 1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10260" y="3581631"/>
            <a:ext cx="2876989" cy="17927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Resim 13"/>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8930941" y="3175008"/>
            <a:ext cx="2847846" cy="19112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Rechteck 10"/>
          <p:cNvSpPr/>
          <p:nvPr/>
        </p:nvSpPr>
        <p:spPr>
          <a:xfrm>
            <a:off x="939345" y="2359975"/>
            <a:ext cx="1840920" cy="202770"/>
          </a:xfrm>
          <a:prstGeom prst="roundRect">
            <a:avLst/>
          </a:prstGeom>
          <a:solidFill>
            <a:srgbClr val="922E46"/>
          </a:solidFill>
          <a:ln>
            <a:solidFill>
              <a:srgbClr val="018DA8"/>
            </a:solidFill>
          </a:ln>
          <a:effectLst>
            <a:outerShdw blurRad="889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000" b="1" dirty="0"/>
              <a:t>Bursa Tıbbi Atık Tesisi</a:t>
            </a:r>
            <a:endParaRPr lang="en-US" sz="1000" b="1" dirty="0"/>
          </a:p>
        </p:txBody>
      </p:sp>
      <p:sp>
        <p:nvSpPr>
          <p:cNvPr id="16" name="Rechteck 23"/>
          <p:cNvSpPr/>
          <p:nvPr/>
        </p:nvSpPr>
        <p:spPr>
          <a:xfrm>
            <a:off x="7172031" y="2359975"/>
            <a:ext cx="1952832" cy="202770"/>
          </a:xfrm>
          <a:prstGeom prst="rect">
            <a:avLst/>
          </a:prstGeom>
          <a:solidFill>
            <a:srgbClr val="922E46"/>
          </a:solidFill>
          <a:ln>
            <a:solidFill>
              <a:srgbClr val="018DA8"/>
            </a:solidFill>
          </a:ln>
          <a:effectLst>
            <a:outerShdw blurRad="889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err="1"/>
              <a:t>Kastamonu</a:t>
            </a:r>
            <a:r>
              <a:rPr lang="en-US" sz="1000" b="1" dirty="0"/>
              <a:t> </a:t>
            </a:r>
            <a:r>
              <a:rPr lang="tr-TR" sz="1000" b="1" dirty="0"/>
              <a:t>Tıbbi Atık Tesisi</a:t>
            </a:r>
            <a:endParaRPr lang="en-US" sz="1000" b="1" dirty="0"/>
          </a:p>
        </p:txBody>
      </p:sp>
      <p:sp>
        <p:nvSpPr>
          <p:cNvPr id="17" name="Rechteck 24"/>
          <p:cNvSpPr/>
          <p:nvPr/>
        </p:nvSpPr>
        <p:spPr>
          <a:xfrm>
            <a:off x="2954846" y="2346892"/>
            <a:ext cx="1822715" cy="215853"/>
          </a:xfrm>
          <a:prstGeom prst="rect">
            <a:avLst/>
          </a:prstGeom>
          <a:solidFill>
            <a:srgbClr val="922E46"/>
          </a:solidFill>
          <a:ln>
            <a:solidFill>
              <a:srgbClr val="018DA8"/>
            </a:solidFill>
          </a:ln>
          <a:effectLst>
            <a:outerShdw blurRad="889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err="1"/>
              <a:t>Sakarya</a:t>
            </a:r>
            <a:r>
              <a:rPr lang="en-US" sz="1000" b="1" dirty="0"/>
              <a:t> </a:t>
            </a:r>
            <a:r>
              <a:rPr lang="tr-TR" sz="1000" b="1" dirty="0"/>
              <a:t>Tıbbi Atık Tesisi</a:t>
            </a:r>
          </a:p>
        </p:txBody>
      </p:sp>
      <p:sp>
        <p:nvSpPr>
          <p:cNvPr id="18" name="Rechteck 25"/>
          <p:cNvSpPr/>
          <p:nvPr/>
        </p:nvSpPr>
        <p:spPr>
          <a:xfrm>
            <a:off x="9353025" y="2341912"/>
            <a:ext cx="1883240" cy="220833"/>
          </a:xfrm>
          <a:prstGeom prst="rect">
            <a:avLst/>
          </a:prstGeom>
          <a:solidFill>
            <a:srgbClr val="922E46"/>
          </a:solidFill>
          <a:ln>
            <a:solidFill>
              <a:srgbClr val="018DA8"/>
            </a:solidFill>
          </a:ln>
          <a:effectLst>
            <a:outerShdw blurRad="889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Sivas </a:t>
            </a:r>
            <a:r>
              <a:rPr lang="tr-TR" sz="1000" b="1" dirty="0"/>
              <a:t>Tıbbi Atık Tesisi</a:t>
            </a:r>
            <a:endParaRPr lang="en-US" sz="1000" b="1" dirty="0"/>
          </a:p>
        </p:txBody>
      </p:sp>
      <p:sp>
        <p:nvSpPr>
          <p:cNvPr id="19" name="Rechteck 52"/>
          <p:cNvSpPr/>
          <p:nvPr/>
        </p:nvSpPr>
        <p:spPr>
          <a:xfrm>
            <a:off x="4992935" y="2325641"/>
            <a:ext cx="1950933" cy="237104"/>
          </a:xfrm>
          <a:prstGeom prst="rect">
            <a:avLst/>
          </a:prstGeom>
          <a:solidFill>
            <a:srgbClr val="922E46"/>
          </a:solidFill>
          <a:ln>
            <a:solidFill>
              <a:srgbClr val="018DA8"/>
            </a:solidFill>
          </a:ln>
          <a:effectLst>
            <a:outerShdw blurRad="889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t>K</a:t>
            </a:r>
            <a:r>
              <a:rPr lang="tr-TR" sz="1000" b="1" dirty="0"/>
              <a:t>ü</a:t>
            </a:r>
            <a:r>
              <a:rPr lang="en-US" sz="1000" b="1" dirty="0" err="1"/>
              <a:t>tahya</a:t>
            </a:r>
            <a:r>
              <a:rPr lang="en-US" sz="1000" b="1" dirty="0"/>
              <a:t> </a:t>
            </a:r>
            <a:r>
              <a:rPr lang="tr-TR" sz="1000" b="1" dirty="0"/>
              <a:t>Tıbbi Atık Tesisi</a:t>
            </a:r>
            <a:endParaRPr lang="en-US" sz="1000" b="1" dirty="0"/>
          </a:p>
        </p:txBody>
      </p:sp>
      <p:sp>
        <p:nvSpPr>
          <p:cNvPr id="20" name="Rechteck 69"/>
          <p:cNvSpPr/>
          <p:nvPr/>
        </p:nvSpPr>
        <p:spPr>
          <a:xfrm>
            <a:off x="311179" y="5478848"/>
            <a:ext cx="2621253" cy="491339"/>
          </a:xfrm>
          <a:prstGeom prst="rect">
            <a:avLst/>
          </a:prstGeom>
          <a:solidFill>
            <a:srgbClr val="922E46"/>
          </a:solidFill>
          <a:ln>
            <a:solidFill>
              <a:srgbClr val="018DA8"/>
            </a:solidFill>
          </a:ln>
          <a:effectLst>
            <a:outerShdw blurRad="889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000" b="1" dirty="0"/>
              <a:t>Sakarya Entegre Katı Atık Yönetimi Tesisi</a:t>
            </a:r>
            <a:endParaRPr lang="en-US" sz="1000" b="1" dirty="0"/>
          </a:p>
        </p:txBody>
      </p:sp>
      <p:sp>
        <p:nvSpPr>
          <p:cNvPr id="21" name="Rechteck 69"/>
          <p:cNvSpPr/>
          <p:nvPr/>
        </p:nvSpPr>
        <p:spPr>
          <a:xfrm>
            <a:off x="8895101" y="5152045"/>
            <a:ext cx="2919527" cy="490448"/>
          </a:xfrm>
          <a:prstGeom prst="rect">
            <a:avLst/>
          </a:prstGeom>
          <a:solidFill>
            <a:srgbClr val="922E46"/>
          </a:solidFill>
          <a:ln>
            <a:solidFill>
              <a:srgbClr val="018DA8"/>
            </a:solidFill>
          </a:ln>
          <a:effectLst>
            <a:outerShdw blurRad="889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err="1"/>
              <a:t>Biyokütle</a:t>
            </a:r>
            <a:r>
              <a:rPr lang="en-US" sz="1000" b="1" dirty="0"/>
              <a:t> </a:t>
            </a:r>
            <a:r>
              <a:rPr lang="en-US" sz="1000" b="1" dirty="0" err="1"/>
              <a:t>Enerji</a:t>
            </a:r>
            <a:r>
              <a:rPr lang="en-US" sz="1000" b="1" dirty="0"/>
              <a:t> </a:t>
            </a:r>
            <a:r>
              <a:rPr lang="en-US" sz="1000" b="1" dirty="0" err="1"/>
              <a:t>Santrali</a:t>
            </a:r>
            <a:r>
              <a:rPr lang="en-US" sz="1000" b="1" dirty="0"/>
              <a:t> </a:t>
            </a:r>
            <a:endParaRPr lang="tr-TR" sz="1000" b="1" dirty="0"/>
          </a:p>
          <a:p>
            <a:pPr algn="ctr"/>
            <a:r>
              <a:rPr lang="en-US" sz="1000" b="1" dirty="0"/>
              <a:t>(</a:t>
            </a:r>
            <a:r>
              <a:rPr lang="tr-TR" sz="1000" b="1" dirty="0"/>
              <a:t>Ömrünü Tamamlamış Lastikten Enerji Üretimi)</a:t>
            </a:r>
            <a:endParaRPr lang="en-US" sz="1000" b="1" dirty="0"/>
          </a:p>
        </p:txBody>
      </p:sp>
      <p:cxnSp>
        <p:nvCxnSpPr>
          <p:cNvPr id="22" name="Gerade Verbindung 29"/>
          <p:cNvCxnSpPr/>
          <p:nvPr/>
        </p:nvCxnSpPr>
        <p:spPr>
          <a:xfrm flipH="1" flipV="1">
            <a:off x="3846669" y="2642010"/>
            <a:ext cx="825788" cy="1139637"/>
          </a:xfrm>
          <a:prstGeom prst="line">
            <a:avLst/>
          </a:prstGeom>
          <a:ln w="28575">
            <a:solidFill>
              <a:schemeClr val="accent1">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3" name="Gerade Verbindung 70"/>
          <p:cNvCxnSpPr>
            <a:endCxn id="20" idx="3"/>
          </p:cNvCxnSpPr>
          <p:nvPr/>
        </p:nvCxnSpPr>
        <p:spPr>
          <a:xfrm flipH="1">
            <a:off x="2932432" y="3720534"/>
            <a:ext cx="1726806" cy="2003984"/>
          </a:xfrm>
          <a:prstGeom prst="line">
            <a:avLst/>
          </a:prstGeom>
          <a:ln w="28575">
            <a:solidFill>
              <a:schemeClr val="accent1">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4" name="Gerade Verbindung 6"/>
          <p:cNvCxnSpPr/>
          <p:nvPr/>
        </p:nvCxnSpPr>
        <p:spPr>
          <a:xfrm flipH="1">
            <a:off x="5469085" y="2644639"/>
            <a:ext cx="2501883" cy="942095"/>
          </a:xfrm>
          <a:prstGeom prst="line">
            <a:avLst/>
          </a:prstGeom>
          <a:ln w="28575">
            <a:solidFill>
              <a:schemeClr val="accent1">
                <a:lumMod val="75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26" name="Gerade Verbindung 5"/>
          <p:cNvCxnSpPr/>
          <p:nvPr/>
        </p:nvCxnSpPr>
        <p:spPr>
          <a:xfrm flipH="1">
            <a:off x="4373935" y="2644639"/>
            <a:ext cx="1550267" cy="1644741"/>
          </a:xfrm>
          <a:prstGeom prst="line">
            <a:avLst/>
          </a:prstGeom>
          <a:ln w="28575">
            <a:solidFill>
              <a:schemeClr val="accent1"/>
            </a:solidFill>
            <a:headEnd type="oval"/>
          </a:ln>
        </p:spPr>
        <p:style>
          <a:lnRef idx="1">
            <a:schemeClr val="accent1"/>
          </a:lnRef>
          <a:fillRef idx="0">
            <a:schemeClr val="accent1"/>
          </a:fillRef>
          <a:effectRef idx="0">
            <a:schemeClr val="accent1"/>
          </a:effectRef>
          <a:fontRef idx="minor">
            <a:schemeClr val="tx1"/>
          </a:fontRef>
        </p:style>
      </p:cxnSp>
      <p:cxnSp>
        <p:nvCxnSpPr>
          <p:cNvPr id="27" name="Gerade Verbindung 70"/>
          <p:cNvCxnSpPr/>
          <p:nvPr/>
        </p:nvCxnSpPr>
        <p:spPr>
          <a:xfrm>
            <a:off x="7090118" y="4134417"/>
            <a:ext cx="1776402" cy="1150111"/>
          </a:xfrm>
          <a:prstGeom prst="line">
            <a:avLst/>
          </a:prstGeom>
          <a:ln w="28575">
            <a:solidFill>
              <a:schemeClr val="accent1">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8" name="Gerade Verbindung 70"/>
          <p:cNvCxnSpPr/>
          <p:nvPr/>
        </p:nvCxnSpPr>
        <p:spPr>
          <a:xfrm flipH="1" flipV="1">
            <a:off x="1842344" y="2642010"/>
            <a:ext cx="2286349" cy="1370881"/>
          </a:xfrm>
          <a:prstGeom prst="line">
            <a:avLst/>
          </a:prstGeom>
          <a:ln w="28575">
            <a:solidFill>
              <a:schemeClr val="accent1">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9" name="Gerade Verbindung 6"/>
          <p:cNvCxnSpPr/>
          <p:nvPr/>
        </p:nvCxnSpPr>
        <p:spPr>
          <a:xfrm flipH="1">
            <a:off x="6451468" y="2644639"/>
            <a:ext cx="3779812" cy="1644741"/>
          </a:xfrm>
          <a:prstGeom prst="line">
            <a:avLst/>
          </a:prstGeom>
          <a:ln w="28575">
            <a:solidFill>
              <a:schemeClr val="accent1">
                <a:lumMod val="75000"/>
              </a:schemeClr>
            </a:solidFill>
            <a:headEnd type="oval"/>
          </a:ln>
        </p:spPr>
        <p:style>
          <a:lnRef idx="1">
            <a:schemeClr val="accent1"/>
          </a:lnRef>
          <a:fillRef idx="0">
            <a:schemeClr val="accent1"/>
          </a:fillRef>
          <a:effectRef idx="0">
            <a:schemeClr val="accent1"/>
          </a:effectRef>
          <a:fontRef idx="minor">
            <a:schemeClr val="tx1"/>
          </a:fontRef>
        </p:style>
      </p:cxnSp>
      <p:sp>
        <p:nvSpPr>
          <p:cNvPr id="30" name="Metin kutusu 1"/>
          <p:cNvSpPr txBox="1"/>
          <p:nvPr/>
        </p:nvSpPr>
        <p:spPr>
          <a:xfrm>
            <a:off x="215842" y="309591"/>
            <a:ext cx="6956189" cy="461665"/>
          </a:xfrm>
          <a:prstGeom prst="rect">
            <a:avLst/>
          </a:prstGeom>
          <a:no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latin typeface="+mj-lt"/>
              </a:rPr>
              <a:t> </a:t>
            </a:r>
            <a:r>
              <a:rPr lang="en-US" sz="2400" b="1" dirty="0">
                <a:solidFill>
                  <a:srgbClr val="922E46"/>
                </a:solidFill>
                <a:latin typeface="+mj-lt"/>
              </a:rPr>
              <a:t>ERA – </a:t>
            </a:r>
            <a:r>
              <a:rPr lang="tr-TR" sz="2400" b="1" dirty="0">
                <a:solidFill>
                  <a:srgbClr val="922E46"/>
                </a:solidFill>
                <a:latin typeface="+mj-lt"/>
              </a:rPr>
              <a:t>MEVCUT TESİSLER</a:t>
            </a:r>
            <a:endParaRPr lang="en-US" sz="2400" b="1" dirty="0">
              <a:solidFill>
                <a:srgbClr val="922E46"/>
              </a:solidFill>
              <a:latin typeface="+mj-lt"/>
            </a:endParaRPr>
          </a:p>
        </p:txBody>
      </p:sp>
      <p:sp>
        <p:nvSpPr>
          <p:cNvPr id="31" name="object 111"/>
          <p:cNvSpPr/>
          <p:nvPr/>
        </p:nvSpPr>
        <p:spPr>
          <a:xfrm flipV="1">
            <a:off x="210260" y="726615"/>
            <a:ext cx="11445120" cy="109128"/>
          </a:xfrm>
          <a:custGeom>
            <a:avLst/>
            <a:gdLst/>
            <a:ahLst/>
            <a:cxnLst/>
            <a:rect l="l" t="t" r="r" b="b"/>
            <a:pathLst>
              <a:path w="8996426">
                <a:moveTo>
                  <a:pt x="0" y="0"/>
                </a:moveTo>
                <a:lnTo>
                  <a:pt x="8996426" y="0"/>
                </a:lnTo>
              </a:path>
            </a:pathLst>
          </a:custGeom>
          <a:ln w="12192">
            <a:solidFill>
              <a:srgbClr val="A21F1F"/>
            </a:solidFill>
            <a:prstDash val="solid"/>
          </a:ln>
        </p:spPr>
        <p:txBody>
          <a:bodyPr wrap="square" lIns="0" tIns="0" rIns="0" bIns="0" rtlCol="0">
            <a:noAutofit/>
          </a:bodyPr>
          <a:lstStyle/>
          <a:p>
            <a:endParaRPr sz="1588"/>
          </a:p>
        </p:txBody>
      </p:sp>
      <p:pic>
        <p:nvPicPr>
          <p:cNvPr id="11266" name="Picture 2" descr="Çevreyi Temiz Tutalım | İş Güvenlik Levhaları"/>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1236265" y="59537"/>
            <a:ext cx="850998" cy="1191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585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kdörtgen 7"/>
          <p:cNvSpPr/>
          <p:nvPr/>
        </p:nvSpPr>
        <p:spPr>
          <a:xfrm>
            <a:off x="734096" y="219922"/>
            <a:ext cx="6062938" cy="830997"/>
          </a:xfrm>
          <a:prstGeom prst="rect">
            <a:avLst/>
          </a:prstGeom>
          <a:noFill/>
        </p:spPr>
        <p:txBody>
          <a:bodyPr wrap="square" rtlCol="0">
            <a:spAutoFit/>
          </a:bodyPr>
          <a:lstStyle/>
          <a:p>
            <a:r>
              <a:rPr lang="tr-TR" sz="2400" b="1" dirty="0">
                <a:solidFill>
                  <a:srgbClr val="922E46"/>
                </a:solidFill>
                <a:latin typeface="+mj-lt"/>
              </a:rPr>
              <a:t>ERA -TIBBİ ATIK STERİLİZASYON TESİSLERİ</a:t>
            </a:r>
            <a:endParaRPr lang="en-US" sz="2400" b="1" dirty="0">
              <a:solidFill>
                <a:srgbClr val="922E46"/>
              </a:solidFill>
              <a:latin typeface="+mj-lt"/>
            </a:endParaRPr>
          </a:p>
          <a:p>
            <a:endParaRPr lang="tr-TR" sz="2400" b="1" dirty="0">
              <a:solidFill>
                <a:srgbClr val="922E46"/>
              </a:solidFill>
              <a:latin typeface="+mj-lt"/>
            </a:endParaRPr>
          </a:p>
        </p:txBody>
      </p:sp>
      <p:pic>
        <p:nvPicPr>
          <p:cNvPr id="5" name="3 İçerik Yer Tutucusu" descr="C:\Users\ERA\Desktop\resim-did\IMAG1419.jpg"/>
          <p:cNvPicPr>
            <a:picLocks/>
          </p:cNvPicPr>
          <p:nvPr/>
        </p:nvPicPr>
        <p:blipFill>
          <a:blip r:embed="rId3" cstate="email">
            <a:extLst>
              <a:ext uri="{28A0092B-C50C-407E-A947-70E740481C1C}">
                <a14:useLocalDpi xmlns:a14="http://schemas.microsoft.com/office/drawing/2010/main"/>
              </a:ext>
            </a:extLst>
          </a:blip>
          <a:srcRect/>
          <a:stretch>
            <a:fillRect/>
          </a:stretch>
        </p:blipFill>
        <p:spPr bwMode="auto">
          <a:xfrm>
            <a:off x="734096" y="3536015"/>
            <a:ext cx="4288280" cy="23060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6"/>
          <p:cNvPicPr>
            <a:picLocks noChangeAspect="1"/>
          </p:cNvPicPr>
          <p:nvPr/>
        </p:nvPicPr>
        <p:blipFill rotWithShape="1">
          <a:blip r:embed="rId4" cstate="email">
            <a:extLst>
              <a:ext uri="{28A0092B-C50C-407E-A947-70E740481C1C}">
                <a14:useLocalDpi xmlns:a14="http://schemas.microsoft.com/office/drawing/2010/main"/>
              </a:ext>
            </a:extLst>
          </a:blip>
          <a:srcRect t="16437" b="14813"/>
          <a:stretch/>
        </p:blipFill>
        <p:spPr>
          <a:xfrm>
            <a:off x="6567473" y="3536015"/>
            <a:ext cx="4237686" cy="23060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Rechteck 52"/>
          <p:cNvSpPr/>
          <p:nvPr/>
        </p:nvSpPr>
        <p:spPr>
          <a:xfrm>
            <a:off x="5022376" y="3873600"/>
            <a:ext cx="1494503" cy="163090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lgn="ctr"/>
            <a:r>
              <a:rPr lang="tr-TR" b="1" dirty="0">
                <a:solidFill>
                  <a:schemeClr val="tx1"/>
                </a:solidFill>
                <a:ea typeface="Calibri" panose="020F0502020204030204" pitchFamily="34" charset="0"/>
                <a:cs typeface="Times New Roman" panose="02020603050405020304" pitchFamily="18" charset="0"/>
              </a:rPr>
              <a:t>En son teknoloji sterilizasyon sistemleri</a:t>
            </a:r>
            <a:endParaRPr lang="de-DE" b="1" dirty="0">
              <a:solidFill>
                <a:schemeClr val="tx1"/>
              </a:solidFill>
              <a:ea typeface="Calibri" panose="020F0502020204030204" pitchFamily="34" charset="0"/>
              <a:cs typeface="Times New Roman" panose="02020603050405020304" pitchFamily="18" charset="0"/>
            </a:endParaRPr>
          </a:p>
        </p:txBody>
      </p:sp>
      <p:sp>
        <p:nvSpPr>
          <p:cNvPr id="2" name="Dikdörtgen 1"/>
          <p:cNvSpPr/>
          <p:nvPr/>
        </p:nvSpPr>
        <p:spPr>
          <a:xfrm>
            <a:off x="595500" y="784849"/>
            <a:ext cx="10691199" cy="2516073"/>
          </a:xfrm>
          <a:prstGeom prst="rect">
            <a:avLst/>
          </a:prstGeom>
        </p:spPr>
        <p:txBody>
          <a:bodyPr wrap="square">
            <a:spAutoFit/>
          </a:bodyPr>
          <a:lstStyle/>
          <a:p>
            <a:pPr marL="342900" indent="-342900" algn="just">
              <a:lnSpc>
                <a:spcPct val="150000"/>
              </a:lnSpc>
              <a:buFont typeface="Wingdings" panose="05000000000000000000" pitchFamily="2" charset="2"/>
              <a:buChar char="Ø"/>
            </a:pPr>
            <a:endParaRPr lang="tr-TR" sz="1500" dirty="0"/>
          </a:p>
          <a:p>
            <a:pPr marL="342900" indent="-342900" algn="just">
              <a:lnSpc>
                <a:spcPct val="150000"/>
              </a:lnSpc>
              <a:buFont typeface="Wingdings" panose="05000000000000000000" pitchFamily="2" charset="2"/>
              <a:buChar char="Ø"/>
            </a:pPr>
            <a:r>
              <a:rPr lang="tr-TR" sz="1500" dirty="0"/>
              <a:t>Tıbbi atıklar, sağlık kuruluşlarından kaynaklanan her türlü patolojik ve patolojik olmayan atıklar, kesici katı ve </a:t>
            </a:r>
            <a:r>
              <a:rPr lang="tr-TR" sz="1500" dirty="0" err="1"/>
              <a:t>enfekte</a:t>
            </a:r>
            <a:r>
              <a:rPr lang="tr-TR" sz="1500" dirty="0"/>
              <a:t> atıklardır.  </a:t>
            </a:r>
          </a:p>
          <a:p>
            <a:pPr marL="342900" indent="-342900" algn="just">
              <a:lnSpc>
                <a:spcPct val="150000"/>
              </a:lnSpc>
              <a:buFont typeface="Wingdings" panose="05000000000000000000" pitchFamily="2" charset="2"/>
              <a:buChar char="Ø"/>
            </a:pPr>
            <a:r>
              <a:rPr lang="tr-TR" sz="1500" dirty="0"/>
              <a:t>Tıbbi atıklar, oluşma kaynağından </a:t>
            </a:r>
            <a:r>
              <a:rPr lang="tr-TR" sz="1500" dirty="0">
                <a:solidFill>
                  <a:srgbClr val="FF0000"/>
                </a:solidFill>
              </a:rPr>
              <a:t>özel üretilmiş kovalar </a:t>
            </a:r>
            <a:r>
              <a:rPr lang="tr-TR" sz="1500" dirty="0"/>
              <a:t>yardımı ile insan teması olmadan güvenli bir şekilde taşınmaktadırlar.</a:t>
            </a:r>
          </a:p>
          <a:p>
            <a:pPr marL="342900" indent="-342900" algn="just">
              <a:lnSpc>
                <a:spcPct val="150000"/>
              </a:lnSpc>
              <a:buFont typeface="Wingdings" panose="05000000000000000000" pitchFamily="2" charset="2"/>
              <a:buChar char="Ø"/>
            </a:pPr>
            <a:r>
              <a:rPr lang="tr-TR" sz="1500" dirty="0"/>
              <a:t>Tıbbi atıklar, özel tasarlanmış ve lisanslı araçlarla Sterilizasyon tesisine getirilerek </a:t>
            </a:r>
            <a:r>
              <a:rPr lang="tr-TR" sz="1500" dirty="0">
                <a:solidFill>
                  <a:srgbClr val="FF0000"/>
                </a:solidFill>
              </a:rPr>
              <a:t>zararsız hale </a:t>
            </a:r>
            <a:r>
              <a:rPr lang="tr-TR" sz="1500" dirty="0"/>
              <a:t>getirilmektedir.</a:t>
            </a:r>
          </a:p>
          <a:p>
            <a:pPr marL="342900" indent="-342900" algn="just">
              <a:lnSpc>
                <a:spcPct val="150000"/>
              </a:lnSpc>
              <a:buFont typeface="Wingdings" panose="05000000000000000000" pitchFamily="2" charset="2"/>
              <a:buChar char="Ø"/>
            </a:pPr>
            <a:r>
              <a:rPr lang="tr-TR" sz="1500" dirty="0"/>
              <a:t>ERA Çevre, Atık Taşıma ve takip sistemi olan </a:t>
            </a:r>
            <a:r>
              <a:rPr lang="tr-TR" sz="1500" dirty="0">
                <a:solidFill>
                  <a:srgbClr val="FF0000"/>
                </a:solidFill>
              </a:rPr>
              <a:t>Dolu Rota </a:t>
            </a:r>
            <a:r>
              <a:rPr lang="tr-TR" sz="1500" b="1" dirty="0"/>
              <a:t>Patentli</a:t>
            </a:r>
            <a:r>
              <a:rPr lang="tr-TR" sz="1500" dirty="0">
                <a:solidFill>
                  <a:srgbClr val="FF0000"/>
                </a:solidFill>
              </a:rPr>
              <a:t> </a:t>
            </a:r>
            <a:r>
              <a:rPr lang="tr-TR" sz="1500" dirty="0"/>
              <a:t>sistemini kullanmaktadır.</a:t>
            </a:r>
          </a:p>
          <a:p>
            <a:pPr marL="342900" indent="-342900" algn="just">
              <a:lnSpc>
                <a:spcPct val="150000"/>
              </a:lnSpc>
              <a:buFont typeface="Wingdings" panose="05000000000000000000" pitchFamily="2" charset="2"/>
              <a:buChar char="Ø"/>
            </a:pPr>
            <a:r>
              <a:rPr lang="tr-TR" sz="1500" dirty="0"/>
              <a:t>Türkiye'de Bursa, Sakarya, Sivas, Kastamonu, Kütahya, Gaziantep ve Elazığ'da Tıbbi Atık Sterilizasyon tesislerimiz bulunmaktadır. </a:t>
            </a:r>
            <a:r>
              <a:rPr lang="tr-TR" sz="1500" dirty="0">
                <a:solidFill>
                  <a:srgbClr val="FF0000"/>
                </a:solidFill>
              </a:rPr>
              <a:t>Dünyanın En Büyük ve Tam Otomatik </a:t>
            </a:r>
            <a:r>
              <a:rPr lang="tr-TR" sz="1500" dirty="0"/>
              <a:t>Tıbbi Atık Sterilizasyon Tesisi, </a:t>
            </a:r>
            <a:r>
              <a:rPr lang="tr-TR" sz="1500" u="sng" dirty="0"/>
              <a:t>ERA tarafından </a:t>
            </a:r>
            <a:r>
              <a:rPr lang="tr-TR" sz="1500" b="1" u="sng" dirty="0"/>
              <a:t>İstanbul Büyükşehir Belediyesi</a:t>
            </a:r>
            <a:r>
              <a:rPr lang="tr-TR" sz="1500" u="sng" dirty="0"/>
              <a:t> </a:t>
            </a:r>
            <a:r>
              <a:rPr lang="tr-TR" sz="1500" dirty="0"/>
              <a:t>için kurulmuştur</a:t>
            </a:r>
            <a:r>
              <a:rPr lang="tr-TR" sz="1300" dirty="0"/>
              <a:t>.</a:t>
            </a:r>
            <a:endParaRPr lang="tr-TR" sz="1300" dirty="0">
              <a:ea typeface="Calibri" panose="020F0502020204030204" pitchFamily="34" charset="0"/>
              <a:cs typeface="Times New Roman" panose="02020603050405020304" pitchFamily="18" charset="0"/>
            </a:endParaRPr>
          </a:p>
        </p:txBody>
      </p:sp>
      <p:sp>
        <p:nvSpPr>
          <p:cNvPr id="9" name="Dikdörtgen 8"/>
          <p:cNvSpPr/>
          <p:nvPr/>
        </p:nvSpPr>
        <p:spPr>
          <a:xfrm>
            <a:off x="9728221" y="347033"/>
            <a:ext cx="1558478" cy="461665"/>
          </a:xfrm>
          <a:prstGeom prst="rect">
            <a:avLst/>
          </a:prstGeom>
          <a:noFill/>
        </p:spPr>
        <p:txBody>
          <a:bodyPr wrap="square" rtlCol="0">
            <a:spAutoFit/>
          </a:bodyPr>
          <a:lstStyle/>
          <a:p>
            <a:r>
              <a:rPr lang="tr-TR" sz="2400" b="1" dirty="0">
                <a:solidFill>
                  <a:srgbClr val="922E46"/>
                </a:solidFill>
                <a:latin typeface="+mj-lt"/>
              </a:rPr>
              <a:t>Dolu Rota</a:t>
            </a:r>
          </a:p>
        </p:txBody>
      </p:sp>
      <p:sp>
        <p:nvSpPr>
          <p:cNvPr id="13" name="object 31"/>
          <p:cNvSpPr/>
          <p:nvPr/>
        </p:nvSpPr>
        <p:spPr>
          <a:xfrm>
            <a:off x="11005325" y="380080"/>
            <a:ext cx="146050" cy="122306"/>
          </a:xfrm>
          <a:prstGeom prst="rect">
            <a:avLst/>
          </a:prstGeom>
          <a:blipFill>
            <a:blip r:embed="rId5" cstate="email">
              <a:extLst>
                <a:ext uri="{28A0092B-C50C-407E-A947-70E740481C1C}">
                  <a14:useLocalDpi xmlns:a14="http://schemas.microsoft.com/office/drawing/2010/main"/>
                </a:ext>
              </a:extLst>
            </a:blip>
            <a:srcRect/>
            <a:stretch>
              <a:fillRect/>
            </a:stretch>
          </a:blipFill>
        </p:spPr>
        <p:txBody>
          <a:bodyPr wrap="square" lIns="0" tIns="0" rIns="0" bIns="0" rtlCol="0"/>
          <a:lstStyle/>
          <a:p>
            <a:endParaRPr/>
          </a:p>
        </p:txBody>
      </p:sp>
      <p:sp>
        <p:nvSpPr>
          <p:cNvPr id="11" name="object 111"/>
          <p:cNvSpPr/>
          <p:nvPr/>
        </p:nvSpPr>
        <p:spPr>
          <a:xfrm flipV="1">
            <a:off x="734096" y="763469"/>
            <a:ext cx="10417279" cy="49390"/>
          </a:xfrm>
          <a:custGeom>
            <a:avLst/>
            <a:gdLst/>
            <a:ahLst/>
            <a:cxnLst/>
            <a:rect l="l" t="t" r="r" b="b"/>
            <a:pathLst>
              <a:path w="8996426">
                <a:moveTo>
                  <a:pt x="0" y="0"/>
                </a:moveTo>
                <a:lnTo>
                  <a:pt x="8996426" y="0"/>
                </a:lnTo>
              </a:path>
            </a:pathLst>
          </a:custGeom>
          <a:ln w="12192">
            <a:solidFill>
              <a:srgbClr val="A21F1F"/>
            </a:solidFill>
            <a:prstDash val="solid"/>
          </a:ln>
        </p:spPr>
        <p:txBody>
          <a:bodyPr wrap="square" lIns="0" tIns="0" rIns="0" bIns="0" rtlCol="0">
            <a:noAutofit/>
          </a:bodyPr>
          <a:lstStyle/>
          <a:p>
            <a:endParaRPr sz="1588"/>
          </a:p>
        </p:txBody>
      </p:sp>
    </p:spTree>
    <p:extLst>
      <p:ext uri="{BB962C8B-B14F-4D97-AF65-F5344CB8AC3E}">
        <p14:creationId xmlns:p14="http://schemas.microsoft.com/office/powerpoint/2010/main" val="2707685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1"/>
          <p:cNvSpPr txBox="1"/>
          <p:nvPr/>
        </p:nvSpPr>
        <p:spPr>
          <a:xfrm>
            <a:off x="836777" y="233742"/>
            <a:ext cx="9971072" cy="461665"/>
          </a:xfrm>
          <a:prstGeom prst="rect">
            <a:avLst/>
          </a:prstGeom>
          <a:no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rgbClr val="922E46"/>
                </a:solidFill>
                <a:latin typeface="+mj-lt"/>
              </a:rPr>
              <a:t>S</a:t>
            </a:r>
            <a:r>
              <a:rPr lang="tr-TR" sz="2400" b="1" dirty="0">
                <a:solidFill>
                  <a:srgbClr val="922E46"/>
                </a:solidFill>
                <a:latin typeface="+mj-lt"/>
              </a:rPr>
              <a:t>EKAY</a:t>
            </a:r>
            <a:r>
              <a:rPr lang="en-US" sz="2400" b="1" dirty="0">
                <a:solidFill>
                  <a:srgbClr val="922E46"/>
                </a:solidFill>
                <a:latin typeface="+mj-lt"/>
              </a:rPr>
              <a:t> </a:t>
            </a:r>
            <a:r>
              <a:rPr lang="tr-TR" sz="2400" b="1" dirty="0">
                <a:solidFill>
                  <a:srgbClr val="922E46"/>
                </a:solidFill>
                <a:latin typeface="+mj-lt"/>
              </a:rPr>
              <a:t>– SAKARYA TAM ENTEGRE KATI ATIK YÖNETİMİ TESİSİ</a:t>
            </a:r>
            <a:endParaRPr lang="en-US" sz="2400" b="1" dirty="0">
              <a:solidFill>
                <a:srgbClr val="922E46"/>
              </a:solidFill>
              <a:latin typeface="+mj-lt"/>
            </a:endParaRPr>
          </a:p>
        </p:txBody>
      </p:sp>
      <p:pic>
        <p:nvPicPr>
          <p:cNvPr id="6" name="Resim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792699" y="144987"/>
            <a:ext cx="1722426" cy="620026"/>
          </a:xfrm>
          <a:prstGeom prst="rect">
            <a:avLst/>
          </a:prstGeom>
        </p:spPr>
      </p:pic>
      <p:sp>
        <p:nvSpPr>
          <p:cNvPr id="7" name="object 111"/>
          <p:cNvSpPr/>
          <p:nvPr/>
        </p:nvSpPr>
        <p:spPr>
          <a:xfrm flipV="1">
            <a:off x="836777" y="625801"/>
            <a:ext cx="10535267" cy="139212"/>
          </a:xfrm>
          <a:custGeom>
            <a:avLst/>
            <a:gdLst/>
            <a:ahLst/>
            <a:cxnLst/>
            <a:rect l="l" t="t" r="r" b="b"/>
            <a:pathLst>
              <a:path w="8996426">
                <a:moveTo>
                  <a:pt x="0" y="0"/>
                </a:moveTo>
                <a:lnTo>
                  <a:pt x="8996426" y="0"/>
                </a:lnTo>
              </a:path>
            </a:pathLst>
          </a:custGeom>
          <a:ln w="12192">
            <a:solidFill>
              <a:srgbClr val="A21F1F"/>
            </a:solidFill>
            <a:prstDash val="solid"/>
          </a:ln>
        </p:spPr>
        <p:txBody>
          <a:bodyPr wrap="square" lIns="0" tIns="0" rIns="0" bIns="0" rtlCol="0">
            <a:noAutofit/>
          </a:bodyPr>
          <a:lstStyle/>
          <a:p>
            <a:endParaRPr sz="1588"/>
          </a:p>
        </p:txBody>
      </p:sp>
      <p:pic>
        <p:nvPicPr>
          <p:cNvPr id="3" name="Resim 2">
            <a:extLst>
              <a:ext uri="{FF2B5EF4-FFF2-40B4-BE49-F238E27FC236}">
                <a16:creationId xmlns:a16="http://schemas.microsoft.com/office/drawing/2014/main" id="{20CC4421-00F0-4BC6-869E-8935A2B3BBD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4366" y="784162"/>
            <a:ext cx="5414797" cy="3667068"/>
          </a:xfrm>
          <a:prstGeom prst="rect">
            <a:avLst/>
          </a:prstGeom>
        </p:spPr>
      </p:pic>
      <p:pic>
        <p:nvPicPr>
          <p:cNvPr id="4" name="Resim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27584" y="1854679"/>
            <a:ext cx="6549398" cy="3684036"/>
          </a:xfrm>
          <a:prstGeom prst="rect">
            <a:avLst/>
          </a:prstGeom>
        </p:spPr>
      </p:pic>
    </p:spTree>
    <p:extLst>
      <p:ext uri="{BB962C8B-B14F-4D97-AF65-F5344CB8AC3E}">
        <p14:creationId xmlns:p14="http://schemas.microsoft.com/office/powerpoint/2010/main" val="2915909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715581" y="1435607"/>
            <a:ext cx="6042096" cy="1711366"/>
          </a:xfrm>
          <a:prstGeom prst="rect">
            <a:avLst/>
          </a:prstGeom>
          <a:noFill/>
        </p:spPr>
        <p:txBody>
          <a:bodyPr wrap="square" rtlCol="0">
            <a:spAutoFit/>
          </a:bodyPr>
          <a:lstStyle/>
          <a:p>
            <a:pPr>
              <a:lnSpc>
                <a:spcPct val="150000"/>
              </a:lnSpc>
              <a:defRPr/>
            </a:pPr>
            <a:r>
              <a:rPr lang="tr-TR" kern="0" dirty="0"/>
              <a:t>Türkiye’nin ilk Sıfır Atık Projesi SEKAY, Sakarya Büyükşehir Belediyesi ile 3996 YİD Kanunu kapsamında firmamız tarafından kurulmaktadır. SEKAY, ülkemizde yapılan ilk Tam Entegre Katı Atık Yönetim Tesisidir.</a:t>
            </a:r>
          </a:p>
        </p:txBody>
      </p:sp>
      <p:sp>
        <p:nvSpPr>
          <p:cNvPr id="6" name="Dikdörtgen 5"/>
          <p:cNvSpPr/>
          <p:nvPr/>
        </p:nvSpPr>
        <p:spPr>
          <a:xfrm>
            <a:off x="715581" y="426483"/>
            <a:ext cx="6579686" cy="461665"/>
          </a:xfrm>
          <a:prstGeom prst="rect">
            <a:avLst/>
          </a:prstGeom>
          <a:noFill/>
        </p:spPr>
        <p:txBody>
          <a:bodyPr wrap="square" rtlCol="0">
            <a:spAutoFit/>
          </a:bodyPr>
          <a:lstStyle/>
          <a:p>
            <a:r>
              <a:rPr lang="tr-TR" sz="2400" b="1" dirty="0">
                <a:solidFill>
                  <a:srgbClr val="922E46"/>
                </a:solidFill>
                <a:latin typeface="+mj-lt"/>
              </a:rPr>
              <a:t>SEKAY  PROJESİ</a:t>
            </a:r>
          </a:p>
        </p:txBody>
      </p:sp>
      <p:pic>
        <p:nvPicPr>
          <p:cNvPr id="8" name="Resim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766950" y="297973"/>
            <a:ext cx="1722426" cy="620026"/>
          </a:xfrm>
          <a:prstGeom prst="rect">
            <a:avLst/>
          </a:prstGeom>
        </p:spPr>
      </p:pic>
      <p:sp>
        <p:nvSpPr>
          <p:cNvPr id="9" name="object 111"/>
          <p:cNvSpPr/>
          <p:nvPr/>
        </p:nvSpPr>
        <p:spPr>
          <a:xfrm flipV="1">
            <a:off x="715581" y="791694"/>
            <a:ext cx="10583798" cy="150192"/>
          </a:xfrm>
          <a:custGeom>
            <a:avLst/>
            <a:gdLst/>
            <a:ahLst/>
            <a:cxnLst/>
            <a:rect l="l" t="t" r="r" b="b"/>
            <a:pathLst>
              <a:path w="8996426">
                <a:moveTo>
                  <a:pt x="0" y="0"/>
                </a:moveTo>
                <a:lnTo>
                  <a:pt x="8996426" y="0"/>
                </a:lnTo>
              </a:path>
            </a:pathLst>
          </a:custGeom>
          <a:ln w="12192">
            <a:solidFill>
              <a:srgbClr val="A21F1F"/>
            </a:solidFill>
            <a:prstDash val="solid"/>
          </a:ln>
        </p:spPr>
        <p:txBody>
          <a:bodyPr wrap="square" lIns="0" tIns="0" rIns="0" bIns="0" rtlCol="0">
            <a:noAutofit/>
          </a:bodyPr>
          <a:lstStyle/>
          <a:p>
            <a:endParaRPr sz="1588"/>
          </a:p>
        </p:txBody>
      </p:sp>
      <p:pic>
        <p:nvPicPr>
          <p:cNvPr id="2" name="Resim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39908" y="1253359"/>
            <a:ext cx="5174453" cy="2542946"/>
          </a:xfrm>
          <a:prstGeom prst="rect">
            <a:avLst/>
          </a:prstGeom>
        </p:spPr>
      </p:pic>
      <p:sp>
        <p:nvSpPr>
          <p:cNvPr id="3" name="Dikdörtgen 2"/>
          <p:cNvSpPr/>
          <p:nvPr/>
        </p:nvSpPr>
        <p:spPr>
          <a:xfrm>
            <a:off x="1137869" y="2935020"/>
            <a:ext cx="9739222" cy="3508653"/>
          </a:xfrm>
          <a:prstGeom prst="rect">
            <a:avLst/>
          </a:prstGeom>
        </p:spPr>
        <p:txBody>
          <a:bodyPr wrap="square">
            <a:spAutoFit/>
          </a:bodyPr>
          <a:lstStyle/>
          <a:p>
            <a:pPr lvl="0">
              <a:lnSpc>
                <a:spcPct val="150000"/>
              </a:lnSpc>
              <a:defRPr/>
            </a:pPr>
            <a:endParaRPr lang="tr-TR" kern="0" dirty="0">
              <a:solidFill>
                <a:prstClr val="black"/>
              </a:solidFill>
            </a:endParaRPr>
          </a:p>
          <a:p>
            <a:pPr marL="285750" lvl="0" indent="-285750">
              <a:lnSpc>
                <a:spcPct val="150000"/>
              </a:lnSpc>
              <a:buFont typeface="Wingdings" panose="05000000000000000000" pitchFamily="2" charset="2"/>
              <a:buChar char="Ø"/>
              <a:defRPr/>
            </a:pPr>
            <a:r>
              <a:rPr lang="tr-TR" sz="1600" kern="0" dirty="0">
                <a:solidFill>
                  <a:prstClr val="black"/>
                </a:solidFill>
              </a:rPr>
              <a:t>Mevcut çöp gazından elektrik enerjisi üretilmesi (4,68 </a:t>
            </a:r>
            <a:r>
              <a:rPr lang="tr-TR" sz="1600" kern="0" dirty="0" err="1">
                <a:solidFill>
                  <a:prstClr val="black"/>
                </a:solidFill>
              </a:rPr>
              <a:t>MW</a:t>
            </a:r>
            <a:r>
              <a:rPr lang="tr-TR" sz="1600" kern="0" baseline="-25000" dirty="0" err="1">
                <a:solidFill>
                  <a:prstClr val="black"/>
                </a:solidFill>
              </a:rPr>
              <a:t>e</a:t>
            </a:r>
            <a:r>
              <a:rPr lang="tr-TR" sz="1600" kern="0" dirty="0">
                <a:solidFill>
                  <a:prstClr val="black"/>
                </a:solidFill>
              </a:rPr>
              <a:t>)</a:t>
            </a:r>
          </a:p>
          <a:p>
            <a:pPr marL="285750" lvl="0" indent="-285750">
              <a:lnSpc>
                <a:spcPct val="150000"/>
              </a:lnSpc>
              <a:buFont typeface="Wingdings" panose="05000000000000000000" pitchFamily="2" charset="2"/>
              <a:buChar char="Ø"/>
              <a:defRPr/>
            </a:pPr>
            <a:r>
              <a:rPr lang="tr-TR" sz="1600" kern="0" dirty="0">
                <a:solidFill>
                  <a:prstClr val="black"/>
                </a:solidFill>
              </a:rPr>
              <a:t>Organik atıklardan biyogaz ve elektrik üretilmesi (9,36 </a:t>
            </a:r>
            <a:r>
              <a:rPr lang="tr-TR" sz="1600" kern="0" dirty="0" err="1">
                <a:solidFill>
                  <a:prstClr val="black"/>
                </a:solidFill>
              </a:rPr>
              <a:t>MW</a:t>
            </a:r>
            <a:r>
              <a:rPr lang="tr-TR" sz="1600" kern="0" baseline="-25000" dirty="0" err="1">
                <a:solidFill>
                  <a:prstClr val="black"/>
                </a:solidFill>
              </a:rPr>
              <a:t>e</a:t>
            </a:r>
            <a:r>
              <a:rPr lang="tr-TR" sz="1600" kern="0" dirty="0">
                <a:solidFill>
                  <a:prstClr val="black"/>
                </a:solidFill>
              </a:rPr>
              <a:t>)</a:t>
            </a:r>
          </a:p>
          <a:p>
            <a:pPr marL="285750" lvl="0" indent="-285750">
              <a:lnSpc>
                <a:spcPct val="150000"/>
              </a:lnSpc>
              <a:buFont typeface="Wingdings" panose="05000000000000000000" pitchFamily="2" charset="2"/>
              <a:buChar char="Ø"/>
              <a:defRPr/>
            </a:pPr>
            <a:r>
              <a:rPr lang="tr-TR" sz="1600" kern="0" dirty="0">
                <a:solidFill>
                  <a:prstClr val="black"/>
                </a:solidFill>
              </a:rPr>
              <a:t>Katı Atık Ön İşlem Tesisinde geri dönüşebilir kağıt, plastik, cam, metal gibi malzemelerin ayrıştırılması</a:t>
            </a:r>
          </a:p>
          <a:p>
            <a:pPr marL="285750" lvl="0" indent="-285750">
              <a:lnSpc>
                <a:spcPct val="150000"/>
              </a:lnSpc>
              <a:buFont typeface="Wingdings" panose="05000000000000000000" pitchFamily="2" charset="2"/>
              <a:buChar char="Ø"/>
              <a:defRPr/>
            </a:pPr>
            <a:r>
              <a:rPr lang="tr-TR" sz="1600" kern="0" dirty="0">
                <a:solidFill>
                  <a:prstClr val="black"/>
                </a:solidFill>
              </a:rPr>
              <a:t>Geri dönüştürülemeyen atıklardan ATY (Atıktan Türetilmiş Yakıt) üretilmesi </a:t>
            </a:r>
          </a:p>
          <a:p>
            <a:pPr marL="285750" lvl="0" indent="-285750">
              <a:lnSpc>
                <a:spcPct val="150000"/>
              </a:lnSpc>
              <a:buFont typeface="Wingdings" panose="05000000000000000000" pitchFamily="2" charset="2"/>
              <a:buChar char="Ø"/>
              <a:defRPr/>
            </a:pPr>
            <a:r>
              <a:rPr lang="tr-TR" sz="1600" kern="0" dirty="0">
                <a:solidFill>
                  <a:prstClr val="black"/>
                </a:solidFill>
              </a:rPr>
              <a:t>Kompost ve Organik Gübre üretilmesi</a:t>
            </a:r>
          </a:p>
          <a:p>
            <a:pPr marL="285750" lvl="0" indent="-285750">
              <a:lnSpc>
                <a:spcPct val="150000"/>
              </a:lnSpc>
              <a:buFont typeface="Wingdings" panose="05000000000000000000" pitchFamily="2" charset="2"/>
              <a:buChar char="Ø"/>
              <a:defRPr/>
            </a:pPr>
            <a:r>
              <a:rPr lang="tr-TR" sz="1600" kern="0" dirty="0">
                <a:solidFill>
                  <a:prstClr val="black"/>
                </a:solidFill>
              </a:rPr>
              <a:t>Üretilen gübrenin ve atık ısının değerlendirildiği Sera Tesisi</a:t>
            </a:r>
          </a:p>
          <a:p>
            <a:pPr marL="285750" lvl="0" indent="-285750">
              <a:lnSpc>
                <a:spcPct val="150000"/>
              </a:lnSpc>
              <a:buFont typeface="Wingdings" panose="05000000000000000000" pitchFamily="2" charset="2"/>
              <a:buChar char="Ø"/>
              <a:defRPr/>
            </a:pPr>
            <a:r>
              <a:rPr lang="tr-TR" sz="1600" kern="0" dirty="0">
                <a:solidFill>
                  <a:prstClr val="black"/>
                </a:solidFill>
              </a:rPr>
              <a:t>Toplamda </a:t>
            </a:r>
            <a:r>
              <a:rPr lang="tr-TR" sz="1600" kern="0" dirty="0">
                <a:solidFill>
                  <a:srgbClr val="FF0000"/>
                </a:solidFill>
              </a:rPr>
              <a:t>2 milyon ton </a:t>
            </a:r>
            <a:r>
              <a:rPr lang="tr-TR" sz="1600" kern="0" dirty="0">
                <a:solidFill>
                  <a:prstClr val="black"/>
                </a:solidFill>
              </a:rPr>
              <a:t>Karbon Kredisi üretilmesi</a:t>
            </a:r>
          </a:p>
          <a:p>
            <a:pPr marL="285750" lvl="0" indent="-285750">
              <a:lnSpc>
                <a:spcPct val="150000"/>
              </a:lnSpc>
              <a:buFont typeface="Wingdings" panose="05000000000000000000" pitchFamily="2" charset="2"/>
              <a:buChar char="Ø"/>
              <a:defRPr/>
            </a:pPr>
            <a:r>
              <a:rPr lang="tr-TR" sz="1600" kern="0" dirty="0">
                <a:solidFill>
                  <a:prstClr val="black"/>
                </a:solidFill>
                <a:ea typeface="Calibri" panose="020F0502020204030204" pitchFamily="34" charset="0"/>
                <a:cs typeface="Times New Roman" panose="02020603050405020304" pitchFamily="18" charset="0"/>
              </a:rPr>
              <a:t>Çevre Eğitim Merkezi </a:t>
            </a:r>
            <a:endParaRPr lang="tr-TR" sz="1600" dirty="0">
              <a:solidFill>
                <a:prstClr val="black"/>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39307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1"/>
          <p:cNvSpPr txBox="1"/>
          <p:nvPr/>
        </p:nvSpPr>
        <p:spPr>
          <a:xfrm>
            <a:off x="1109300" y="428080"/>
            <a:ext cx="9971072" cy="461665"/>
          </a:xfrm>
          <a:prstGeom prst="rect">
            <a:avLst/>
          </a:prstGeom>
          <a:no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rgbClr val="922E46"/>
                </a:solidFill>
              </a:rPr>
              <a:t>S</a:t>
            </a:r>
            <a:r>
              <a:rPr lang="tr-TR" sz="2400" b="1" dirty="0">
                <a:solidFill>
                  <a:srgbClr val="922E46"/>
                </a:solidFill>
              </a:rPr>
              <a:t>EKAY</a:t>
            </a:r>
            <a:r>
              <a:rPr lang="en-US" sz="2400" b="1" dirty="0">
                <a:solidFill>
                  <a:srgbClr val="922E46"/>
                </a:solidFill>
              </a:rPr>
              <a:t> </a:t>
            </a:r>
            <a:r>
              <a:rPr lang="tr-TR" sz="2400" b="1" dirty="0">
                <a:solidFill>
                  <a:srgbClr val="922E46"/>
                </a:solidFill>
              </a:rPr>
              <a:t>– ATIK YÖNETİMİ</a:t>
            </a:r>
            <a:endParaRPr lang="en-US" sz="2400" b="1" dirty="0">
              <a:solidFill>
                <a:srgbClr val="922E46"/>
              </a:solidFill>
            </a:endParaRPr>
          </a:p>
        </p:txBody>
      </p:sp>
      <p:sp>
        <p:nvSpPr>
          <p:cNvPr id="12" name="object 111"/>
          <p:cNvSpPr/>
          <p:nvPr/>
        </p:nvSpPr>
        <p:spPr>
          <a:xfrm flipV="1">
            <a:off x="916988" y="860494"/>
            <a:ext cx="10163387" cy="125759"/>
          </a:xfrm>
          <a:custGeom>
            <a:avLst/>
            <a:gdLst/>
            <a:ahLst/>
            <a:cxnLst/>
            <a:rect l="l" t="t" r="r" b="b"/>
            <a:pathLst>
              <a:path w="8996426">
                <a:moveTo>
                  <a:pt x="0" y="0"/>
                </a:moveTo>
                <a:lnTo>
                  <a:pt x="8996426" y="0"/>
                </a:lnTo>
              </a:path>
            </a:pathLst>
          </a:custGeom>
          <a:ln w="12192">
            <a:solidFill>
              <a:srgbClr val="A21F1F"/>
            </a:solidFill>
            <a:prstDash val="solid"/>
          </a:ln>
        </p:spPr>
        <p:txBody>
          <a:bodyPr wrap="square" lIns="0" tIns="0" rIns="0" bIns="0" rtlCol="0">
            <a:noAutofit/>
          </a:bodyPr>
          <a:lstStyle/>
          <a:p>
            <a:endParaRPr sz="1588"/>
          </a:p>
        </p:txBody>
      </p:sp>
      <p:pic>
        <p:nvPicPr>
          <p:cNvPr id="10" name="Resim 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299111" y="151005"/>
            <a:ext cx="1722426" cy="620026"/>
          </a:xfrm>
          <a:prstGeom prst="rect">
            <a:avLst/>
          </a:prstGeom>
        </p:spPr>
      </p:pic>
      <p:graphicFrame>
        <p:nvGraphicFramePr>
          <p:cNvPr id="2" name="Diyagram 1"/>
          <p:cNvGraphicFramePr/>
          <p:nvPr>
            <p:extLst>
              <p:ext uri="{D42A27DB-BD31-4B8C-83A1-F6EECF244321}">
                <p14:modId xmlns:p14="http://schemas.microsoft.com/office/powerpoint/2010/main" val="2924172022"/>
              </p:ext>
            </p:extLst>
          </p:nvPr>
        </p:nvGraphicFramePr>
        <p:xfrm>
          <a:off x="1323903" y="1048106"/>
          <a:ext cx="9182365" cy="52593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Metin kutusu 2"/>
          <p:cNvSpPr txBox="1"/>
          <p:nvPr/>
        </p:nvSpPr>
        <p:spPr>
          <a:xfrm>
            <a:off x="3579378" y="1048106"/>
            <a:ext cx="2335707" cy="646331"/>
          </a:xfrm>
          <a:prstGeom prst="rect">
            <a:avLst/>
          </a:prstGeom>
          <a:noFill/>
        </p:spPr>
        <p:txBody>
          <a:bodyPr wrap="square" rtlCol="0">
            <a:spAutoFit/>
          </a:bodyPr>
          <a:lstStyle/>
          <a:p>
            <a:r>
              <a:rPr lang="tr-TR" b="1" dirty="0" smtClean="0">
                <a:solidFill>
                  <a:schemeClr val="bg1"/>
                </a:solidFill>
              </a:rPr>
              <a:t>1000 </a:t>
            </a:r>
            <a:r>
              <a:rPr lang="tr-TR" b="1" dirty="0">
                <a:solidFill>
                  <a:schemeClr val="bg1"/>
                </a:solidFill>
              </a:rPr>
              <a:t>TON/GÜN </a:t>
            </a:r>
          </a:p>
          <a:p>
            <a:r>
              <a:rPr lang="tr-TR" b="1" dirty="0">
                <a:solidFill>
                  <a:schemeClr val="bg1"/>
                </a:solidFill>
              </a:rPr>
              <a:t>Belediye Atığı</a:t>
            </a:r>
          </a:p>
        </p:txBody>
      </p:sp>
      <p:sp>
        <p:nvSpPr>
          <p:cNvPr id="11" name="Metin kutusu 10"/>
          <p:cNvSpPr txBox="1"/>
          <p:nvPr/>
        </p:nvSpPr>
        <p:spPr>
          <a:xfrm>
            <a:off x="3741576" y="5134589"/>
            <a:ext cx="1819469" cy="646331"/>
          </a:xfrm>
          <a:prstGeom prst="rect">
            <a:avLst/>
          </a:prstGeom>
          <a:noFill/>
        </p:spPr>
        <p:txBody>
          <a:bodyPr wrap="square" rtlCol="0">
            <a:spAutoFit/>
          </a:bodyPr>
          <a:lstStyle/>
          <a:p>
            <a:r>
              <a:rPr lang="tr-TR" dirty="0"/>
              <a:t>300 TON/GÜN </a:t>
            </a:r>
          </a:p>
          <a:p>
            <a:r>
              <a:rPr lang="tr-TR" dirty="0"/>
              <a:t>Bakiye </a:t>
            </a:r>
            <a:r>
              <a:rPr lang="tr-TR" dirty="0" err="1"/>
              <a:t>ATık</a:t>
            </a:r>
            <a:endParaRPr lang="tr-TR" dirty="0"/>
          </a:p>
        </p:txBody>
      </p:sp>
    </p:spTree>
    <p:extLst>
      <p:ext uri="{BB962C8B-B14F-4D97-AF65-F5344CB8AC3E}">
        <p14:creationId xmlns:p14="http://schemas.microsoft.com/office/powerpoint/2010/main" val="1826298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etin kutusu 9"/>
          <p:cNvSpPr txBox="1"/>
          <p:nvPr/>
        </p:nvSpPr>
        <p:spPr>
          <a:xfrm>
            <a:off x="432773" y="1464881"/>
            <a:ext cx="7035058" cy="2031325"/>
          </a:xfrm>
          <a:prstGeom prst="rect">
            <a:avLst/>
          </a:prstGeom>
          <a:noFill/>
        </p:spPr>
        <p:txBody>
          <a:bodyPr wrap="square" rtlCol="0">
            <a:spAutoFit/>
          </a:bodyPr>
          <a:lstStyle/>
          <a:p>
            <a:r>
              <a:rPr lang="tr-TR" dirty="0">
                <a:cs typeface="Times New Roman" panose="02020603050405020304" pitchFamily="18" charset="0"/>
              </a:rPr>
              <a:t>Çevre Bilincini oluşturmak ilk önce çocuklardan başlar. Bu nedenle tesis içine atık oluşumundan geri dönüşüme ve yenilenebilir enerjiye kadar olan süreçleri anlatabilmek için  eğitim amaçlı bir tesis inşa edildi.</a:t>
            </a:r>
          </a:p>
          <a:p>
            <a:endParaRPr lang="tr-TR" dirty="0">
              <a:cs typeface="Times New Roman" panose="02020603050405020304" pitchFamily="18" charset="0"/>
            </a:endParaRPr>
          </a:p>
          <a:p>
            <a:r>
              <a:rPr lang="tr-TR" dirty="0">
                <a:cs typeface="Times New Roman" panose="02020603050405020304" pitchFamily="18" charset="0"/>
              </a:rPr>
              <a:t>Bina tamamen yenilenebilir enerji ile desteklenmekte ve pratik eğitim verebilecek materyallere sahip olarak dizayn edilmiştir. Tesis içinde eğitim amaçlı güneş ve rüzgar enerjisi üretimi yapılmıştır.</a:t>
            </a:r>
          </a:p>
        </p:txBody>
      </p:sp>
      <p:pic>
        <p:nvPicPr>
          <p:cNvPr id="2" name="Resim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1176" y="3813143"/>
            <a:ext cx="4139458" cy="2328741"/>
          </a:xfrm>
          <a:prstGeom prst="rect">
            <a:avLst/>
          </a:prstGeom>
          <a:ln w="12700">
            <a:solidFill>
              <a:schemeClr val="tx1"/>
            </a:solidFill>
          </a:ln>
        </p:spPr>
      </p:pic>
      <p:pic>
        <p:nvPicPr>
          <p:cNvPr id="5" name="Resim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6944" y="3813143"/>
            <a:ext cx="3326773" cy="2328741"/>
          </a:xfrm>
          <a:prstGeom prst="rect">
            <a:avLst/>
          </a:prstGeom>
          <a:ln w="12700">
            <a:solidFill>
              <a:schemeClr val="tx1"/>
            </a:solidFill>
          </a:ln>
        </p:spPr>
      </p:pic>
      <p:sp>
        <p:nvSpPr>
          <p:cNvPr id="9" name="Metin kutusu 8"/>
          <p:cNvSpPr txBox="1"/>
          <p:nvPr/>
        </p:nvSpPr>
        <p:spPr>
          <a:xfrm>
            <a:off x="432773" y="381904"/>
            <a:ext cx="5617820" cy="461665"/>
          </a:xfrm>
          <a:prstGeom prst="rect">
            <a:avLst/>
          </a:prstGeom>
          <a:noFill/>
        </p:spPr>
        <p:txBody>
          <a:bodyPr wrap="none" rtlCol="0">
            <a:spAutoFit/>
          </a:bodyPr>
          <a:lstStyle>
            <a:defPPr>
              <a:defRPr lang="tr-TR"/>
            </a:defPPr>
            <a:lvl1pPr>
              <a:defRPr sz="2400" b="1">
                <a:solidFill>
                  <a:srgbClr val="922E46"/>
                </a:solidFill>
              </a:defRPr>
            </a:lvl1pPr>
          </a:lstStyle>
          <a:p>
            <a:r>
              <a:rPr lang="tr-TR" dirty="0"/>
              <a:t>SAKARYA ÇEVRE EĞİTİM MERKEZİ (SAÇEM)</a:t>
            </a:r>
          </a:p>
        </p:txBody>
      </p:sp>
      <p:sp>
        <p:nvSpPr>
          <p:cNvPr id="8" name="object 111"/>
          <p:cNvSpPr/>
          <p:nvPr/>
        </p:nvSpPr>
        <p:spPr>
          <a:xfrm flipV="1">
            <a:off x="432772" y="770992"/>
            <a:ext cx="11402669" cy="184148"/>
          </a:xfrm>
          <a:custGeom>
            <a:avLst/>
            <a:gdLst/>
            <a:ahLst/>
            <a:cxnLst/>
            <a:rect l="l" t="t" r="r" b="b"/>
            <a:pathLst>
              <a:path w="8996426">
                <a:moveTo>
                  <a:pt x="0" y="0"/>
                </a:moveTo>
                <a:lnTo>
                  <a:pt x="8996426" y="0"/>
                </a:lnTo>
              </a:path>
            </a:pathLst>
          </a:custGeom>
          <a:ln w="12192">
            <a:solidFill>
              <a:srgbClr val="A21F1F"/>
            </a:solidFill>
            <a:prstDash val="solid"/>
          </a:ln>
        </p:spPr>
        <p:txBody>
          <a:bodyPr wrap="square" lIns="0" tIns="0" rIns="0" bIns="0" rtlCol="0">
            <a:noAutofit/>
          </a:bodyPr>
          <a:lstStyle/>
          <a:p>
            <a:endParaRPr sz="1588"/>
          </a:p>
        </p:txBody>
      </p:sp>
      <p:pic>
        <p:nvPicPr>
          <p:cNvPr id="4" name="Resim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67831" y="1079652"/>
            <a:ext cx="4486393" cy="2523596"/>
          </a:xfrm>
          <a:prstGeom prst="rect">
            <a:avLst/>
          </a:prstGeom>
        </p:spPr>
      </p:pic>
      <p:pic>
        <p:nvPicPr>
          <p:cNvPr id="11" name="Resim 10"/>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215260" y="125219"/>
            <a:ext cx="1722426" cy="620026"/>
          </a:xfrm>
          <a:prstGeom prst="rect">
            <a:avLst/>
          </a:prstGeom>
        </p:spPr>
      </p:pic>
    </p:spTree>
    <p:extLst>
      <p:ext uri="{BB962C8B-B14F-4D97-AF65-F5344CB8AC3E}">
        <p14:creationId xmlns:p14="http://schemas.microsoft.com/office/powerpoint/2010/main" val="1334814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ayt Numarası Yer Tutucusu 10"/>
          <p:cNvSpPr>
            <a:spLocks noGrp="1"/>
          </p:cNvSpPr>
          <p:nvPr>
            <p:ph type="sldNum" sz="quarter" idx="12"/>
          </p:nvPr>
        </p:nvSpPr>
        <p:spPr>
          <a:xfrm>
            <a:off x="9930384" y="6497783"/>
            <a:ext cx="405107" cy="277922"/>
          </a:xfrm>
          <a:solidFill>
            <a:srgbClr val="922E46"/>
          </a:solidFill>
        </p:spPr>
        <p:style>
          <a:lnRef idx="2">
            <a:schemeClr val="accent3"/>
          </a:lnRef>
          <a:fillRef idx="1">
            <a:schemeClr val="lt1"/>
          </a:fillRef>
          <a:effectRef idx="0">
            <a:schemeClr val="accent3"/>
          </a:effectRef>
          <a:fontRef idx="minor">
            <a:schemeClr val="dk1"/>
          </a:fontRef>
        </p:style>
        <p:txBody>
          <a:bodyPr/>
          <a:lstStyle/>
          <a:p>
            <a:fld id="{94755992-8E30-4101-AA5A-6D8277A20348}" type="slidenum">
              <a:rPr lang="tr-TR" sz="1600" b="1" smtClean="0">
                <a:solidFill>
                  <a:schemeClr val="bg1"/>
                </a:solidFill>
              </a:rPr>
              <a:t>16</a:t>
            </a:fld>
            <a:endParaRPr lang="tr-TR" sz="1600" b="1" dirty="0">
              <a:solidFill>
                <a:schemeClr val="bg1"/>
              </a:solidFill>
            </a:endParaRPr>
          </a:p>
        </p:txBody>
      </p:sp>
      <p:sp>
        <p:nvSpPr>
          <p:cNvPr id="17" name="Metin kutusu 1"/>
          <p:cNvSpPr txBox="1"/>
          <p:nvPr/>
        </p:nvSpPr>
        <p:spPr>
          <a:xfrm>
            <a:off x="749824" y="240456"/>
            <a:ext cx="9180560" cy="461665"/>
          </a:xfrm>
          <a:prstGeom prst="rect">
            <a:avLst/>
          </a:prstGeom>
          <a:no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2400" b="1" dirty="0">
                <a:solidFill>
                  <a:srgbClr val="922E46"/>
                </a:solidFill>
                <a:latin typeface="+mj-lt"/>
                <a:cs typeface="Calibri" panose="020F0502020204030204" pitchFamily="34" charset="0"/>
              </a:rPr>
              <a:t>DÜNYANIN İLK </a:t>
            </a:r>
            <a:r>
              <a:rPr lang="tr-TR" sz="2400" b="1" dirty="0" smtClean="0">
                <a:solidFill>
                  <a:srgbClr val="922E46"/>
                </a:solidFill>
                <a:latin typeface="+mj-lt"/>
                <a:cs typeface="Calibri" panose="020F0502020204030204" pitchFamily="34" charset="0"/>
              </a:rPr>
              <a:t>ÖTL GERİ KAZANIM VE ENERJİ ÜRETİM TESİSİ </a:t>
            </a:r>
            <a:r>
              <a:rPr lang="en-US" sz="2400" b="1" dirty="0">
                <a:solidFill>
                  <a:srgbClr val="922E46"/>
                </a:solidFill>
                <a:latin typeface="+mj-lt"/>
                <a:cs typeface="Calibri" panose="020F0502020204030204" pitchFamily="34" charset="0"/>
              </a:rPr>
              <a:t>– </a:t>
            </a:r>
            <a:r>
              <a:rPr lang="tr-TR" sz="2400" b="1" dirty="0">
                <a:solidFill>
                  <a:srgbClr val="922E46"/>
                </a:solidFill>
                <a:latin typeface="+mj-lt"/>
                <a:cs typeface="Calibri" panose="020F0502020204030204" pitchFamily="34" charset="0"/>
              </a:rPr>
              <a:t>ERZİNCAN  </a:t>
            </a:r>
            <a:endParaRPr lang="tr-TR" sz="2400" b="1" dirty="0">
              <a:solidFill>
                <a:srgbClr val="922E46"/>
              </a:solidFill>
              <a:latin typeface="+mj-lt"/>
            </a:endParaRPr>
          </a:p>
        </p:txBody>
      </p:sp>
      <p:pic>
        <p:nvPicPr>
          <p:cNvPr id="2" name="Resim 1"/>
          <p:cNvPicPr>
            <a:picLocks noChangeAspect="1"/>
          </p:cNvPicPr>
          <p:nvPr/>
        </p:nvPicPr>
        <p:blipFill>
          <a:blip r:embed="rId3"/>
          <a:stretch>
            <a:fillRect/>
          </a:stretch>
        </p:blipFill>
        <p:spPr>
          <a:xfrm>
            <a:off x="930978" y="1197206"/>
            <a:ext cx="9597208" cy="455898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Metin kutusu 3"/>
          <p:cNvSpPr txBox="1"/>
          <p:nvPr/>
        </p:nvSpPr>
        <p:spPr>
          <a:xfrm>
            <a:off x="7309186" y="2595939"/>
            <a:ext cx="1872343" cy="276999"/>
          </a:xfrm>
          <a:prstGeom prst="rect">
            <a:avLst/>
          </a:prstGeom>
          <a:noFill/>
        </p:spPr>
        <p:txBody>
          <a:bodyPr wrap="square" rtlCol="0">
            <a:spAutoFit/>
          </a:bodyPr>
          <a:lstStyle/>
          <a:p>
            <a:pPr lvl="0"/>
            <a:r>
              <a:rPr lang="tr-TR" sz="1200" b="1" dirty="0">
                <a:solidFill>
                  <a:srgbClr val="FFC000"/>
                </a:solidFill>
                <a:latin typeface="Arial" panose="020B0604020202020204" pitchFamily="34" charset="0"/>
                <a:cs typeface="Arial" panose="020B0604020202020204" pitchFamily="34" charset="0"/>
              </a:rPr>
              <a:t>Ön işlem Tesisi</a:t>
            </a:r>
            <a:endParaRPr lang="en-US" sz="1200" b="1" dirty="0">
              <a:solidFill>
                <a:srgbClr val="FFC000"/>
              </a:solidFill>
              <a:latin typeface="Arial" panose="020B0604020202020204" pitchFamily="34" charset="0"/>
              <a:cs typeface="Arial" panose="020B0604020202020204" pitchFamily="34" charset="0"/>
            </a:endParaRPr>
          </a:p>
        </p:txBody>
      </p:sp>
      <p:sp>
        <p:nvSpPr>
          <p:cNvPr id="5" name="Metin kutusu 4"/>
          <p:cNvSpPr txBox="1"/>
          <p:nvPr/>
        </p:nvSpPr>
        <p:spPr>
          <a:xfrm>
            <a:off x="1061049" y="2917467"/>
            <a:ext cx="948906" cy="646331"/>
          </a:xfrm>
          <a:prstGeom prst="rect">
            <a:avLst/>
          </a:prstGeom>
          <a:noFill/>
        </p:spPr>
        <p:txBody>
          <a:bodyPr wrap="square" rtlCol="0">
            <a:spAutoFit/>
          </a:bodyPr>
          <a:lstStyle/>
          <a:p>
            <a:pPr lvl="0"/>
            <a:r>
              <a:rPr lang="tr-TR" sz="1200" b="1" dirty="0">
                <a:solidFill>
                  <a:srgbClr val="FFC000"/>
                </a:solidFill>
                <a:latin typeface="Arial" panose="020B0604020202020204" pitchFamily="34" charset="0"/>
                <a:cs typeface="Arial" panose="020B0604020202020204" pitchFamily="34" charset="0"/>
              </a:rPr>
              <a:t>Elektrik Üretim Tesisi</a:t>
            </a:r>
            <a:endParaRPr lang="en-US" sz="1200" b="1" dirty="0">
              <a:solidFill>
                <a:srgbClr val="FFC000"/>
              </a:solidFill>
              <a:latin typeface="Arial" panose="020B0604020202020204" pitchFamily="34" charset="0"/>
              <a:cs typeface="Arial" panose="020B0604020202020204" pitchFamily="34" charset="0"/>
            </a:endParaRPr>
          </a:p>
        </p:txBody>
      </p:sp>
      <p:sp>
        <p:nvSpPr>
          <p:cNvPr id="7" name="Dikdörtgen 6"/>
          <p:cNvSpPr/>
          <p:nvPr/>
        </p:nvSpPr>
        <p:spPr>
          <a:xfrm>
            <a:off x="2824963" y="3585828"/>
            <a:ext cx="1115818" cy="276999"/>
          </a:xfrm>
          <a:prstGeom prst="rect">
            <a:avLst/>
          </a:prstGeom>
        </p:spPr>
        <p:txBody>
          <a:bodyPr wrap="none">
            <a:spAutoFit/>
          </a:bodyPr>
          <a:lstStyle/>
          <a:p>
            <a:pPr lvl="0"/>
            <a:r>
              <a:rPr lang="tr-TR" sz="1200" b="1" dirty="0" err="1">
                <a:solidFill>
                  <a:srgbClr val="FFC000"/>
                </a:solidFill>
                <a:latin typeface="Arial" panose="020B0604020202020204" pitchFamily="34" charset="0"/>
                <a:cs typeface="Arial" panose="020B0604020202020204" pitchFamily="34" charset="0"/>
              </a:rPr>
              <a:t>Piroliz</a:t>
            </a:r>
            <a:r>
              <a:rPr lang="tr-TR" sz="1200" b="1" dirty="0">
                <a:solidFill>
                  <a:srgbClr val="FFC000"/>
                </a:solidFill>
                <a:latin typeface="Arial" panose="020B0604020202020204" pitchFamily="34" charset="0"/>
                <a:cs typeface="Arial" panose="020B0604020202020204" pitchFamily="34" charset="0"/>
              </a:rPr>
              <a:t> Tesisi</a:t>
            </a:r>
            <a:endParaRPr lang="en-US" sz="1200" b="1" dirty="0">
              <a:solidFill>
                <a:srgbClr val="FFC000"/>
              </a:solidFill>
              <a:latin typeface="Arial" panose="020B0604020202020204" pitchFamily="34" charset="0"/>
              <a:cs typeface="Arial" panose="020B0604020202020204" pitchFamily="34" charset="0"/>
            </a:endParaRPr>
          </a:p>
        </p:txBody>
      </p:sp>
      <p:sp>
        <p:nvSpPr>
          <p:cNvPr id="8" name="Dikdörtgen 7"/>
          <p:cNvSpPr/>
          <p:nvPr/>
        </p:nvSpPr>
        <p:spPr>
          <a:xfrm>
            <a:off x="9181529" y="3102132"/>
            <a:ext cx="886781" cy="276999"/>
          </a:xfrm>
          <a:prstGeom prst="rect">
            <a:avLst/>
          </a:prstGeom>
        </p:spPr>
        <p:txBody>
          <a:bodyPr wrap="none">
            <a:spAutoFit/>
          </a:bodyPr>
          <a:lstStyle/>
          <a:p>
            <a:pPr lvl="0"/>
            <a:r>
              <a:rPr lang="tr-TR" sz="1200" b="1" dirty="0">
                <a:solidFill>
                  <a:srgbClr val="FFC000"/>
                </a:solidFill>
                <a:latin typeface="Arial" panose="020B0604020202020204" pitchFamily="34" charset="0"/>
                <a:cs typeface="Arial" panose="020B0604020202020204" pitchFamily="34" charset="0"/>
              </a:rPr>
              <a:t>İdari Bina</a:t>
            </a:r>
            <a:endParaRPr lang="en-US" sz="1200" b="1" dirty="0">
              <a:solidFill>
                <a:srgbClr val="FFC000"/>
              </a:solidFill>
              <a:latin typeface="Arial" panose="020B0604020202020204" pitchFamily="34" charset="0"/>
              <a:cs typeface="Arial" panose="020B0604020202020204" pitchFamily="34" charset="0"/>
            </a:endParaRPr>
          </a:p>
        </p:txBody>
      </p:sp>
      <p:sp>
        <p:nvSpPr>
          <p:cNvPr id="24" name="Dikdörtgen 23"/>
          <p:cNvSpPr/>
          <p:nvPr/>
        </p:nvSpPr>
        <p:spPr>
          <a:xfrm>
            <a:off x="8351073" y="4825668"/>
            <a:ext cx="640675" cy="276999"/>
          </a:xfrm>
          <a:prstGeom prst="rect">
            <a:avLst/>
          </a:prstGeom>
        </p:spPr>
        <p:txBody>
          <a:bodyPr wrap="square">
            <a:spAutoFit/>
          </a:bodyPr>
          <a:lstStyle/>
          <a:p>
            <a:pPr lvl="0"/>
            <a:r>
              <a:rPr lang="tr-TR" sz="1200" b="1" dirty="0">
                <a:solidFill>
                  <a:srgbClr val="FFC000"/>
                </a:solidFill>
                <a:latin typeface="Arial" panose="020B0604020202020204" pitchFamily="34" charset="0"/>
                <a:cs typeface="Arial" panose="020B0604020202020204" pitchFamily="34" charset="0"/>
              </a:rPr>
              <a:t>Giriş</a:t>
            </a:r>
            <a:endParaRPr lang="en-US" sz="1200" b="1" dirty="0">
              <a:solidFill>
                <a:srgbClr val="FFC000"/>
              </a:solidFill>
              <a:latin typeface="Arial" panose="020B0604020202020204" pitchFamily="34" charset="0"/>
              <a:cs typeface="Arial" panose="020B0604020202020204" pitchFamily="34" charset="0"/>
            </a:endParaRPr>
          </a:p>
        </p:txBody>
      </p:sp>
      <p:sp>
        <p:nvSpPr>
          <p:cNvPr id="12" name="object 111"/>
          <p:cNvSpPr/>
          <p:nvPr/>
        </p:nvSpPr>
        <p:spPr>
          <a:xfrm flipV="1">
            <a:off x="854014" y="674792"/>
            <a:ext cx="8779177" cy="45719"/>
          </a:xfrm>
          <a:custGeom>
            <a:avLst/>
            <a:gdLst/>
            <a:ahLst/>
            <a:cxnLst/>
            <a:rect l="l" t="t" r="r" b="b"/>
            <a:pathLst>
              <a:path w="8996426">
                <a:moveTo>
                  <a:pt x="0" y="0"/>
                </a:moveTo>
                <a:lnTo>
                  <a:pt x="8996426" y="0"/>
                </a:lnTo>
              </a:path>
            </a:pathLst>
          </a:custGeom>
          <a:ln w="12192">
            <a:solidFill>
              <a:srgbClr val="A21F1F"/>
            </a:solidFill>
            <a:prstDash val="solid"/>
          </a:ln>
        </p:spPr>
        <p:txBody>
          <a:bodyPr wrap="square" lIns="0" tIns="0" rIns="0" bIns="0" rtlCol="0">
            <a:noAutofit/>
          </a:bodyPr>
          <a:lstStyle/>
          <a:p>
            <a:endParaRPr sz="1588"/>
          </a:p>
        </p:txBody>
      </p:sp>
      <p:pic>
        <p:nvPicPr>
          <p:cNvPr id="12290" name="Picture 2" descr="Temizlik ile İlgili Sloganlar Nelerdir? Hijyen ile İlgili Sloganlar  Nelerdir? | Ne Nedir Vikipedi"/>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788467" y="152810"/>
            <a:ext cx="2189863" cy="1044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9845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3"/>
          <a:stretch>
            <a:fillRect/>
          </a:stretch>
        </p:blipFill>
        <p:spPr>
          <a:xfrm>
            <a:off x="534273" y="857550"/>
            <a:ext cx="10054522" cy="4996267"/>
          </a:xfrm>
          <a:prstGeom prst="rect">
            <a:avLst/>
          </a:prstGeom>
        </p:spPr>
      </p:pic>
      <p:sp>
        <p:nvSpPr>
          <p:cNvPr id="4" name="Metin kutusu 1"/>
          <p:cNvSpPr txBox="1"/>
          <p:nvPr/>
        </p:nvSpPr>
        <p:spPr>
          <a:xfrm>
            <a:off x="698398" y="312054"/>
            <a:ext cx="7474786" cy="461665"/>
          </a:xfrm>
          <a:prstGeom prst="rect">
            <a:avLst/>
          </a:prstGeom>
          <a:no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2400" b="1" dirty="0">
                <a:solidFill>
                  <a:srgbClr val="922E46"/>
                </a:solidFill>
                <a:latin typeface="+mj-lt"/>
              </a:rPr>
              <a:t>PİROLİZ AKIŞ ŞEMASI</a:t>
            </a:r>
            <a:endParaRPr lang="en-US" sz="2400" b="1" dirty="0">
              <a:solidFill>
                <a:srgbClr val="922E46"/>
              </a:solidFill>
              <a:latin typeface="+mj-lt"/>
            </a:endParaRPr>
          </a:p>
        </p:txBody>
      </p:sp>
      <p:sp>
        <p:nvSpPr>
          <p:cNvPr id="5" name="Metin kutusu 4"/>
          <p:cNvSpPr txBox="1"/>
          <p:nvPr/>
        </p:nvSpPr>
        <p:spPr>
          <a:xfrm>
            <a:off x="655043" y="5307733"/>
            <a:ext cx="2294219" cy="369332"/>
          </a:xfrm>
          <a:prstGeom prst="rect">
            <a:avLst/>
          </a:prstGeom>
          <a:solidFill>
            <a:schemeClr val="bg1"/>
          </a:solidFill>
        </p:spPr>
        <p:txBody>
          <a:bodyPr wrap="square" rtlCol="0">
            <a:spAutoFit/>
          </a:bodyPr>
          <a:lstStyle/>
          <a:p>
            <a:pPr algn="ctr"/>
            <a:r>
              <a:rPr lang="tr-TR" dirty="0"/>
              <a:t>Elektrik Satışı</a:t>
            </a:r>
          </a:p>
        </p:txBody>
      </p:sp>
      <p:sp>
        <p:nvSpPr>
          <p:cNvPr id="7" name="Metin kutusu 6"/>
          <p:cNvSpPr txBox="1"/>
          <p:nvPr/>
        </p:nvSpPr>
        <p:spPr>
          <a:xfrm>
            <a:off x="5975797" y="3042689"/>
            <a:ext cx="927279" cy="369332"/>
          </a:xfrm>
          <a:prstGeom prst="rect">
            <a:avLst/>
          </a:prstGeom>
          <a:solidFill>
            <a:schemeClr val="bg1"/>
          </a:solidFill>
        </p:spPr>
        <p:txBody>
          <a:bodyPr wrap="square" rtlCol="0">
            <a:spAutoFit/>
          </a:bodyPr>
          <a:lstStyle/>
          <a:p>
            <a:r>
              <a:rPr lang="tr-TR" dirty="0" err="1"/>
              <a:t>Piroliz</a:t>
            </a:r>
            <a:endParaRPr lang="tr-TR" dirty="0"/>
          </a:p>
        </p:txBody>
      </p:sp>
      <p:sp>
        <p:nvSpPr>
          <p:cNvPr id="8" name="Metin kutusu 7"/>
          <p:cNvSpPr txBox="1"/>
          <p:nvPr/>
        </p:nvSpPr>
        <p:spPr>
          <a:xfrm>
            <a:off x="2662486" y="3501652"/>
            <a:ext cx="2643609" cy="369332"/>
          </a:xfrm>
          <a:prstGeom prst="rect">
            <a:avLst/>
          </a:prstGeom>
          <a:solidFill>
            <a:schemeClr val="bg1"/>
          </a:solidFill>
        </p:spPr>
        <p:txBody>
          <a:bodyPr wrap="none" rtlCol="0">
            <a:spAutoFit/>
          </a:bodyPr>
          <a:lstStyle/>
          <a:p>
            <a:r>
              <a:rPr lang="tr-TR" dirty="0"/>
              <a:t>Parçalama ve </a:t>
            </a:r>
            <a:r>
              <a:rPr lang="tr-TR" dirty="0" err="1"/>
              <a:t>Granülasyon</a:t>
            </a:r>
            <a:endParaRPr lang="tr-TR" dirty="0"/>
          </a:p>
        </p:txBody>
      </p:sp>
      <p:sp>
        <p:nvSpPr>
          <p:cNvPr id="9" name="Metin kutusu 8"/>
          <p:cNvSpPr txBox="1"/>
          <p:nvPr/>
        </p:nvSpPr>
        <p:spPr>
          <a:xfrm>
            <a:off x="5203886" y="1093723"/>
            <a:ext cx="1486112" cy="369332"/>
          </a:xfrm>
          <a:prstGeom prst="rect">
            <a:avLst/>
          </a:prstGeom>
          <a:solidFill>
            <a:schemeClr val="bg1"/>
          </a:solidFill>
        </p:spPr>
        <p:txBody>
          <a:bodyPr wrap="none" rtlCol="0">
            <a:spAutoFit/>
          </a:bodyPr>
          <a:lstStyle/>
          <a:p>
            <a:r>
              <a:rPr lang="tr-TR" dirty="0"/>
              <a:t>Çelik Tel Satışı</a:t>
            </a:r>
          </a:p>
        </p:txBody>
      </p:sp>
      <p:sp>
        <p:nvSpPr>
          <p:cNvPr id="10" name="Metin kutusu 9"/>
          <p:cNvSpPr txBox="1"/>
          <p:nvPr/>
        </p:nvSpPr>
        <p:spPr>
          <a:xfrm>
            <a:off x="3552789" y="5468796"/>
            <a:ext cx="2294219" cy="369332"/>
          </a:xfrm>
          <a:prstGeom prst="rect">
            <a:avLst/>
          </a:prstGeom>
          <a:solidFill>
            <a:schemeClr val="bg1"/>
          </a:solidFill>
        </p:spPr>
        <p:txBody>
          <a:bodyPr wrap="square" rtlCol="0">
            <a:spAutoFit/>
          </a:bodyPr>
          <a:lstStyle/>
          <a:p>
            <a:pPr algn="ctr"/>
            <a:r>
              <a:rPr lang="tr-TR" dirty="0"/>
              <a:t>Pirolitik Yağ</a:t>
            </a:r>
          </a:p>
        </p:txBody>
      </p:sp>
      <p:sp>
        <p:nvSpPr>
          <p:cNvPr id="13" name="Metin kutusu 12"/>
          <p:cNvSpPr txBox="1"/>
          <p:nvPr/>
        </p:nvSpPr>
        <p:spPr>
          <a:xfrm>
            <a:off x="5755966" y="5605895"/>
            <a:ext cx="2294219" cy="369332"/>
          </a:xfrm>
          <a:prstGeom prst="rect">
            <a:avLst/>
          </a:prstGeom>
          <a:solidFill>
            <a:schemeClr val="bg1"/>
          </a:solidFill>
        </p:spPr>
        <p:txBody>
          <a:bodyPr wrap="square" rtlCol="0">
            <a:spAutoFit/>
          </a:bodyPr>
          <a:lstStyle/>
          <a:p>
            <a:pPr algn="ctr"/>
            <a:r>
              <a:rPr lang="tr-TR" dirty="0"/>
              <a:t>Sentetik Gaz</a:t>
            </a:r>
          </a:p>
        </p:txBody>
      </p:sp>
      <p:sp>
        <p:nvSpPr>
          <p:cNvPr id="14" name="Metin kutusu 13"/>
          <p:cNvSpPr txBox="1"/>
          <p:nvPr/>
        </p:nvSpPr>
        <p:spPr>
          <a:xfrm>
            <a:off x="8050185" y="5300853"/>
            <a:ext cx="2294219" cy="369332"/>
          </a:xfrm>
          <a:prstGeom prst="rect">
            <a:avLst/>
          </a:prstGeom>
          <a:solidFill>
            <a:schemeClr val="bg1"/>
          </a:solidFill>
        </p:spPr>
        <p:txBody>
          <a:bodyPr wrap="square" rtlCol="0">
            <a:spAutoFit/>
          </a:bodyPr>
          <a:lstStyle/>
          <a:p>
            <a:pPr algn="ctr"/>
            <a:r>
              <a:rPr lang="tr-TR" dirty="0"/>
              <a:t>Karbon Siyahı Satışı</a:t>
            </a:r>
          </a:p>
        </p:txBody>
      </p:sp>
      <p:sp>
        <p:nvSpPr>
          <p:cNvPr id="6" name="Metin kutusu 5"/>
          <p:cNvSpPr txBox="1"/>
          <p:nvPr/>
        </p:nvSpPr>
        <p:spPr>
          <a:xfrm>
            <a:off x="8352731" y="1185122"/>
            <a:ext cx="2356834" cy="2337046"/>
          </a:xfrm>
          <a:prstGeom prst="rect">
            <a:avLst/>
          </a:prstGeom>
          <a:solidFill>
            <a:schemeClr val="bg1"/>
          </a:solidFill>
        </p:spPr>
        <p:txBody>
          <a:bodyPr wrap="square" rtlCol="0">
            <a:spAutoFit/>
          </a:bodyPr>
          <a:lstStyle/>
          <a:p>
            <a:endParaRPr lang="tr-TR" dirty="0"/>
          </a:p>
        </p:txBody>
      </p:sp>
      <p:sp>
        <p:nvSpPr>
          <p:cNvPr id="15" name="Metin kutusu 14"/>
          <p:cNvSpPr txBox="1"/>
          <p:nvPr/>
        </p:nvSpPr>
        <p:spPr>
          <a:xfrm>
            <a:off x="960747" y="3237716"/>
            <a:ext cx="1342740" cy="369332"/>
          </a:xfrm>
          <a:prstGeom prst="rect">
            <a:avLst/>
          </a:prstGeom>
          <a:solidFill>
            <a:schemeClr val="bg1"/>
          </a:solidFill>
        </p:spPr>
        <p:txBody>
          <a:bodyPr wrap="none" rtlCol="0">
            <a:spAutoFit/>
          </a:bodyPr>
          <a:lstStyle/>
          <a:p>
            <a:r>
              <a:rPr lang="tr-TR" dirty="0"/>
              <a:t>Hurda Lastik</a:t>
            </a:r>
          </a:p>
        </p:txBody>
      </p:sp>
      <p:sp>
        <p:nvSpPr>
          <p:cNvPr id="16" name="object 111"/>
          <p:cNvSpPr/>
          <p:nvPr/>
        </p:nvSpPr>
        <p:spPr>
          <a:xfrm flipV="1">
            <a:off x="655043" y="698623"/>
            <a:ext cx="10583798" cy="150192"/>
          </a:xfrm>
          <a:custGeom>
            <a:avLst/>
            <a:gdLst/>
            <a:ahLst/>
            <a:cxnLst/>
            <a:rect l="l" t="t" r="r" b="b"/>
            <a:pathLst>
              <a:path w="8996426">
                <a:moveTo>
                  <a:pt x="0" y="0"/>
                </a:moveTo>
                <a:lnTo>
                  <a:pt x="8996426" y="0"/>
                </a:lnTo>
              </a:path>
            </a:pathLst>
          </a:custGeom>
          <a:ln w="12192">
            <a:solidFill>
              <a:srgbClr val="A21F1F"/>
            </a:solidFill>
            <a:prstDash val="solid"/>
          </a:ln>
        </p:spPr>
        <p:txBody>
          <a:bodyPr wrap="square" lIns="0" tIns="0" rIns="0" bIns="0" rtlCol="0">
            <a:noAutofit/>
          </a:bodyPr>
          <a:lstStyle/>
          <a:p>
            <a:endParaRPr sz="1588"/>
          </a:p>
        </p:txBody>
      </p:sp>
    </p:spTree>
    <p:extLst>
      <p:ext uri="{BB962C8B-B14F-4D97-AF65-F5344CB8AC3E}">
        <p14:creationId xmlns:p14="http://schemas.microsoft.com/office/powerpoint/2010/main" val="2670249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94755992-8E30-4101-AA5A-6D8277A20348}" type="slidenum">
              <a:rPr lang="tr-TR" smtClean="0"/>
              <a:t>18</a:t>
            </a:fld>
            <a:endParaRPr lang="tr-TR"/>
          </a:p>
        </p:txBody>
      </p:sp>
      <p:sp>
        <p:nvSpPr>
          <p:cNvPr id="5" name="object 303"/>
          <p:cNvSpPr/>
          <p:nvPr/>
        </p:nvSpPr>
        <p:spPr>
          <a:xfrm>
            <a:off x="5243951" y="1622764"/>
            <a:ext cx="2292375" cy="1288846"/>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3" name="object 331"/>
          <p:cNvSpPr/>
          <p:nvPr/>
        </p:nvSpPr>
        <p:spPr>
          <a:xfrm>
            <a:off x="830300" y="1873213"/>
            <a:ext cx="1651635" cy="1651635"/>
          </a:xfrm>
          <a:custGeom>
            <a:avLst/>
            <a:gdLst/>
            <a:ahLst/>
            <a:cxnLst/>
            <a:rect l="l" t="t" r="r" b="b"/>
            <a:pathLst>
              <a:path w="1651635" h="1651635">
                <a:moveTo>
                  <a:pt x="825665" y="0"/>
                </a:moveTo>
                <a:lnTo>
                  <a:pt x="777150" y="1401"/>
                </a:lnTo>
                <a:lnTo>
                  <a:pt x="729374" y="5554"/>
                </a:lnTo>
                <a:lnTo>
                  <a:pt x="682413" y="12382"/>
                </a:lnTo>
                <a:lnTo>
                  <a:pt x="636346" y="21806"/>
                </a:lnTo>
                <a:lnTo>
                  <a:pt x="591249" y="33749"/>
                </a:lnTo>
                <a:lnTo>
                  <a:pt x="547200" y="48134"/>
                </a:lnTo>
                <a:lnTo>
                  <a:pt x="504277" y="64884"/>
                </a:lnTo>
                <a:lnTo>
                  <a:pt x="462556" y="83920"/>
                </a:lnTo>
                <a:lnTo>
                  <a:pt x="422116" y="105166"/>
                </a:lnTo>
                <a:lnTo>
                  <a:pt x="383034" y="128545"/>
                </a:lnTo>
                <a:lnTo>
                  <a:pt x="345386" y="153978"/>
                </a:lnTo>
                <a:lnTo>
                  <a:pt x="309252" y="181388"/>
                </a:lnTo>
                <a:lnTo>
                  <a:pt x="274707" y="210697"/>
                </a:lnTo>
                <a:lnTo>
                  <a:pt x="241830" y="241830"/>
                </a:lnTo>
                <a:lnTo>
                  <a:pt x="210697" y="274707"/>
                </a:lnTo>
                <a:lnTo>
                  <a:pt x="181388" y="309252"/>
                </a:lnTo>
                <a:lnTo>
                  <a:pt x="153978" y="345386"/>
                </a:lnTo>
                <a:lnTo>
                  <a:pt x="128545" y="383034"/>
                </a:lnTo>
                <a:lnTo>
                  <a:pt x="105166" y="422116"/>
                </a:lnTo>
                <a:lnTo>
                  <a:pt x="83920" y="462556"/>
                </a:lnTo>
                <a:lnTo>
                  <a:pt x="64884" y="504277"/>
                </a:lnTo>
                <a:lnTo>
                  <a:pt x="48134" y="547200"/>
                </a:lnTo>
                <a:lnTo>
                  <a:pt x="33749" y="591249"/>
                </a:lnTo>
                <a:lnTo>
                  <a:pt x="21806" y="636346"/>
                </a:lnTo>
                <a:lnTo>
                  <a:pt x="12382" y="682413"/>
                </a:lnTo>
                <a:lnTo>
                  <a:pt x="5554" y="729374"/>
                </a:lnTo>
                <a:lnTo>
                  <a:pt x="1401" y="777150"/>
                </a:lnTo>
                <a:lnTo>
                  <a:pt x="0" y="825665"/>
                </a:lnTo>
                <a:lnTo>
                  <a:pt x="1401" y="874178"/>
                </a:lnTo>
                <a:lnTo>
                  <a:pt x="5554" y="921953"/>
                </a:lnTo>
                <a:lnTo>
                  <a:pt x="12382" y="968913"/>
                </a:lnTo>
                <a:lnTo>
                  <a:pt x="21806" y="1014979"/>
                </a:lnTo>
                <a:lnTo>
                  <a:pt x="33749" y="1060076"/>
                </a:lnTo>
                <a:lnTo>
                  <a:pt x="48134" y="1104124"/>
                </a:lnTo>
                <a:lnTo>
                  <a:pt x="64884" y="1147047"/>
                </a:lnTo>
                <a:lnTo>
                  <a:pt x="83920" y="1188767"/>
                </a:lnTo>
                <a:lnTo>
                  <a:pt x="105166" y="1229208"/>
                </a:lnTo>
                <a:lnTo>
                  <a:pt x="128545" y="1268290"/>
                </a:lnTo>
                <a:lnTo>
                  <a:pt x="153978" y="1305937"/>
                </a:lnTo>
                <a:lnTo>
                  <a:pt x="181388" y="1342072"/>
                </a:lnTo>
                <a:lnTo>
                  <a:pt x="210697" y="1376617"/>
                </a:lnTo>
                <a:lnTo>
                  <a:pt x="241830" y="1409495"/>
                </a:lnTo>
                <a:lnTo>
                  <a:pt x="274707" y="1440627"/>
                </a:lnTo>
                <a:lnTo>
                  <a:pt x="309252" y="1469938"/>
                </a:lnTo>
                <a:lnTo>
                  <a:pt x="345386" y="1497348"/>
                </a:lnTo>
                <a:lnTo>
                  <a:pt x="383034" y="1522781"/>
                </a:lnTo>
                <a:lnTo>
                  <a:pt x="422116" y="1546160"/>
                </a:lnTo>
                <a:lnTo>
                  <a:pt x="462556" y="1567407"/>
                </a:lnTo>
                <a:lnTo>
                  <a:pt x="504277" y="1586444"/>
                </a:lnTo>
                <a:lnTo>
                  <a:pt x="547200" y="1603194"/>
                </a:lnTo>
                <a:lnTo>
                  <a:pt x="591249" y="1617579"/>
                </a:lnTo>
                <a:lnTo>
                  <a:pt x="636346" y="1629523"/>
                </a:lnTo>
                <a:lnTo>
                  <a:pt x="682413" y="1638947"/>
                </a:lnTo>
                <a:lnTo>
                  <a:pt x="729374" y="1645775"/>
                </a:lnTo>
                <a:lnTo>
                  <a:pt x="777150" y="1649928"/>
                </a:lnTo>
                <a:lnTo>
                  <a:pt x="825665" y="1651330"/>
                </a:lnTo>
                <a:lnTo>
                  <a:pt x="874179" y="1649928"/>
                </a:lnTo>
                <a:lnTo>
                  <a:pt x="921955" y="1645775"/>
                </a:lnTo>
                <a:lnTo>
                  <a:pt x="968916" y="1638947"/>
                </a:lnTo>
                <a:lnTo>
                  <a:pt x="1014983" y="1629523"/>
                </a:lnTo>
                <a:lnTo>
                  <a:pt x="1060080" y="1617579"/>
                </a:lnTo>
                <a:lnTo>
                  <a:pt x="1104129" y="1603194"/>
                </a:lnTo>
                <a:lnTo>
                  <a:pt x="1147052" y="1586444"/>
                </a:lnTo>
                <a:lnTo>
                  <a:pt x="1188773" y="1567407"/>
                </a:lnTo>
                <a:lnTo>
                  <a:pt x="1229213" y="1546160"/>
                </a:lnTo>
                <a:lnTo>
                  <a:pt x="1268296" y="1522781"/>
                </a:lnTo>
                <a:lnTo>
                  <a:pt x="1305943" y="1497348"/>
                </a:lnTo>
                <a:lnTo>
                  <a:pt x="1342078" y="1469938"/>
                </a:lnTo>
                <a:lnTo>
                  <a:pt x="1376622" y="1440627"/>
                </a:lnTo>
                <a:lnTo>
                  <a:pt x="1409499" y="1409495"/>
                </a:lnTo>
                <a:lnTo>
                  <a:pt x="1440632" y="1376617"/>
                </a:lnTo>
                <a:lnTo>
                  <a:pt x="1469942" y="1342072"/>
                </a:lnTo>
                <a:lnTo>
                  <a:pt x="1497352" y="1305937"/>
                </a:lnTo>
                <a:lnTo>
                  <a:pt x="1522785" y="1268290"/>
                </a:lnTo>
                <a:lnTo>
                  <a:pt x="1546163" y="1229208"/>
                </a:lnTo>
                <a:lnTo>
                  <a:pt x="1567409" y="1188767"/>
                </a:lnTo>
                <a:lnTo>
                  <a:pt x="1586445" y="1147047"/>
                </a:lnTo>
                <a:lnTo>
                  <a:pt x="1603195" y="1104124"/>
                </a:lnTo>
                <a:lnTo>
                  <a:pt x="1617580" y="1060076"/>
                </a:lnTo>
                <a:lnTo>
                  <a:pt x="1629524" y="1014979"/>
                </a:lnTo>
                <a:lnTo>
                  <a:pt x="1638948" y="968913"/>
                </a:lnTo>
                <a:lnTo>
                  <a:pt x="1645775" y="921953"/>
                </a:lnTo>
                <a:lnTo>
                  <a:pt x="1649928" y="874178"/>
                </a:lnTo>
                <a:lnTo>
                  <a:pt x="1651330" y="825665"/>
                </a:lnTo>
                <a:lnTo>
                  <a:pt x="1649928" y="777150"/>
                </a:lnTo>
                <a:lnTo>
                  <a:pt x="1645775" y="729374"/>
                </a:lnTo>
                <a:lnTo>
                  <a:pt x="1638948" y="682413"/>
                </a:lnTo>
                <a:lnTo>
                  <a:pt x="1629524" y="636346"/>
                </a:lnTo>
                <a:lnTo>
                  <a:pt x="1617580" y="591249"/>
                </a:lnTo>
                <a:lnTo>
                  <a:pt x="1603195" y="547200"/>
                </a:lnTo>
                <a:lnTo>
                  <a:pt x="1586445" y="504277"/>
                </a:lnTo>
                <a:lnTo>
                  <a:pt x="1567409" y="462556"/>
                </a:lnTo>
                <a:lnTo>
                  <a:pt x="1546163" y="422116"/>
                </a:lnTo>
                <a:lnTo>
                  <a:pt x="1522785" y="383034"/>
                </a:lnTo>
                <a:lnTo>
                  <a:pt x="1497352" y="345386"/>
                </a:lnTo>
                <a:lnTo>
                  <a:pt x="1469942" y="309252"/>
                </a:lnTo>
                <a:lnTo>
                  <a:pt x="1440632" y="274707"/>
                </a:lnTo>
                <a:lnTo>
                  <a:pt x="1409499" y="241830"/>
                </a:lnTo>
                <a:lnTo>
                  <a:pt x="1376622" y="210697"/>
                </a:lnTo>
                <a:lnTo>
                  <a:pt x="1342078" y="181388"/>
                </a:lnTo>
                <a:lnTo>
                  <a:pt x="1305943" y="153978"/>
                </a:lnTo>
                <a:lnTo>
                  <a:pt x="1268296" y="128545"/>
                </a:lnTo>
                <a:lnTo>
                  <a:pt x="1229213" y="105166"/>
                </a:lnTo>
                <a:lnTo>
                  <a:pt x="1188773" y="83920"/>
                </a:lnTo>
                <a:lnTo>
                  <a:pt x="1147052" y="64884"/>
                </a:lnTo>
                <a:lnTo>
                  <a:pt x="1104129" y="48134"/>
                </a:lnTo>
                <a:lnTo>
                  <a:pt x="1060080" y="33749"/>
                </a:lnTo>
                <a:lnTo>
                  <a:pt x="1014983" y="21806"/>
                </a:lnTo>
                <a:lnTo>
                  <a:pt x="968916" y="12382"/>
                </a:lnTo>
                <a:lnTo>
                  <a:pt x="921955" y="5554"/>
                </a:lnTo>
                <a:lnTo>
                  <a:pt x="874179" y="1401"/>
                </a:lnTo>
                <a:lnTo>
                  <a:pt x="825665" y="0"/>
                </a:lnTo>
                <a:close/>
              </a:path>
            </a:pathLst>
          </a:custGeom>
          <a:solidFill>
            <a:srgbClr val="51A646"/>
          </a:solidFill>
        </p:spPr>
        <p:txBody>
          <a:bodyPr wrap="square" lIns="0" tIns="0" rIns="0" bIns="0" rtlCol="0"/>
          <a:lstStyle/>
          <a:p>
            <a:endParaRPr/>
          </a:p>
        </p:txBody>
      </p:sp>
      <p:sp>
        <p:nvSpPr>
          <p:cNvPr id="34" name="object 332"/>
          <p:cNvSpPr/>
          <p:nvPr/>
        </p:nvSpPr>
        <p:spPr>
          <a:xfrm>
            <a:off x="872159" y="1915085"/>
            <a:ext cx="1567815" cy="1567815"/>
          </a:xfrm>
          <a:custGeom>
            <a:avLst/>
            <a:gdLst/>
            <a:ahLst/>
            <a:cxnLst/>
            <a:rect l="l" t="t" r="r" b="b"/>
            <a:pathLst>
              <a:path w="1567814" h="1567814">
                <a:moveTo>
                  <a:pt x="783805" y="0"/>
                </a:moveTo>
                <a:lnTo>
                  <a:pt x="736061" y="1430"/>
                </a:lnTo>
                <a:lnTo>
                  <a:pt x="689073" y="5667"/>
                </a:lnTo>
                <a:lnTo>
                  <a:pt x="642923" y="12628"/>
                </a:lnTo>
                <a:lnTo>
                  <a:pt x="597693" y="22231"/>
                </a:lnTo>
                <a:lnTo>
                  <a:pt x="553466" y="34395"/>
                </a:lnTo>
                <a:lnTo>
                  <a:pt x="510322" y="49037"/>
                </a:lnTo>
                <a:lnTo>
                  <a:pt x="468345" y="66075"/>
                </a:lnTo>
                <a:lnTo>
                  <a:pt x="427616" y="85428"/>
                </a:lnTo>
                <a:lnTo>
                  <a:pt x="388217" y="107013"/>
                </a:lnTo>
                <a:lnTo>
                  <a:pt x="350230" y="130748"/>
                </a:lnTo>
                <a:lnTo>
                  <a:pt x="313738" y="156551"/>
                </a:lnTo>
                <a:lnTo>
                  <a:pt x="278822" y="184341"/>
                </a:lnTo>
                <a:lnTo>
                  <a:pt x="245564" y="214035"/>
                </a:lnTo>
                <a:lnTo>
                  <a:pt x="214046" y="245552"/>
                </a:lnTo>
                <a:lnTo>
                  <a:pt x="184351" y="278809"/>
                </a:lnTo>
                <a:lnTo>
                  <a:pt x="156560" y="313724"/>
                </a:lnTo>
                <a:lnTo>
                  <a:pt x="130755" y="350216"/>
                </a:lnTo>
                <a:lnTo>
                  <a:pt x="107019" y="388202"/>
                </a:lnTo>
                <a:lnTo>
                  <a:pt x="85433" y="427600"/>
                </a:lnTo>
                <a:lnTo>
                  <a:pt x="66079" y="468329"/>
                </a:lnTo>
                <a:lnTo>
                  <a:pt x="49040" y="510306"/>
                </a:lnTo>
                <a:lnTo>
                  <a:pt x="34397" y="553449"/>
                </a:lnTo>
                <a:lnTo>
                  <a:pt x="22233" y="597677"/>
                </a:lnTo>
                <a:lnTo>
                  <a:pt x="12629" y="642908"/>
                </a:lnTo>
                <a:lnTo>
                  <a:pt x="5667" y="689058"/>
                </a:lnTo>
                <a:lnTo>
                  <a:pt x="1430" y="736047"/>
                </a:lnTo>
                <a:lnTo>
                  <a:pt x="0" y="783793"/>
                </a:lnTo>
                <a:lnTo>
                  <a:pt x="1430" y="831538"/>
                </a:lnTo>
                <a:lnTo>
                  <a:pt x="5667" y="878527"/>
                </a:lnTo>
                <a:lnTo>
                  <a:pt x="12629" y="924677"/>
                </a:lnTo>
                <a:lnTo>
                  <a:pt x="22233" y="969907"/>
                </a:lnTo>
                <a:lnTo>
                  <a:pt x="34397" y="1014135"/>
                </a:lnTo>
                <a:lnTo>
                  <a:pt x="49040" y="1057278"/>
                </a:lnTo>
                <a:lnTo>
                  <a:pt x="66079" y="1099254"/>
                </a:lnTo>
                <a:lnTo>
                  <a:pt x="85433" y="1139983"/>
                </a:lnTo>
                <a:lnTo>
                  <a:pt x="107019" y="1179380"/>
                </a:lnTo>
                <a:lnTo>
                  <a:pt x="130755" y="1217366"/>
                </a:lnTo>
                <a:lnTo>
                  <a:pt x="156560" y="1253857"/>
                </a:lnTo>
                <a:lnTo>
                  <a:pt x="184351" y="1288771"/>
                </a:lnTo>
                <a:lnTo>
                  <a:pt x="214046" y="1322027"/>
                </a:lnTo>
                <a:lnTo>
                  <a:pt x="245564" y="1353543"/>
                </a:lnTo>
                <a:lnTo>
                  <a:pt x="278822" y="1383237"/>
                </a:lnTo>
                <a:lnTo>
                  <a:pt x="313738" y="1411026"/>
                </a:lnTo>
                <a:lnTo>
                  <a:pt x="350230" y="1436829"/>
                </a:lnTo>
                <a:lnTo>
                  <a:pt x="388217" y="1460563"/>
                </a:lnTo>
                <a:lnTo>
                  <a:pt x="427616" y="1482148"/>
                </a:lnTo>
                <a:lnTo>
                  <a:pt x="468345" y="1501500"/>
                </a:lnTo>
                <a:lnTo>
                  <a:pt x="510322" y="1518538"/>
                </a:lnTo>
                <a:lnTo>
                  <a:pt x="553466" y="1533179"/>
                </a:lnTo>
                <a:lnTo>
                  <a:pt x="597693" y="1545342"/>
                </a:lnTo>
                <a:lnTo>
                  <a:pt x="642923" y="1554945"/>
                </a:lnTo>
                <a:lnTo>
                  <a:pt x="689073" y="1561906"/>
                </a:lnTo>
                <a:lnTo>
                  <a:pt x="736061" y="1566143"/>
                </a:lnTo>
                <a:lnTo>
                  <a:pt x="783805" y="1567573"/>
                </a:lnTo>
                <a:lnTo>
                  <a:pt x="831551" y="1566143"/>
                </a:lnTo>
                <a:lnTo>
                  <a:pt x="878540" y="1561906"/>
                </a:lnTo>
                <a:lnTo>
                  <a:pt x="924691" y="1554945"/>
                </a:lnTo>
                <a:lnTo>
                  <a:pt x="969921" y="1545342"/>
                </a:lnTo>
                <a:lnTo>
                  <a:pt x="1014149" y="1533179"/>
                </a:lnTo>
                <a:lnTo>
                  <a:pt x="1057292" y="1518538"/>
                </a:lnTo>
                <a:lnTo>
                  <a:pt x="1099269" y="1501500"/>
                </a:lnTo>
                <a:lnTo>
                  <a:pt x="1139998" y="1482148"/>
                </a:lnTo>
                <a:lnTo>
                  <a:pt x="1179396" y="1460563"/>
                </a:lnTo>
                <a:lnTo>
                  <a:pt x="1217382" y="1436829"/>
                </a:lnTo>
                <a:lnTo>
                  <a:pt x="1253874" y="1411026"/>
                </a:lnTo>
                <a:lnTo>
                  <a:pt x="1288789" y="1383237"/>
                </a:lnTo>
                <a:lnTo>
                  <a:pt x="1322046" y="1353543"/>
                </a:lnTo>
                <a:lnTo>
                  <a:pt x="1353563" y="1322027"/>
                </a:lnTo>
                <a:lnTo>
                  <a:pt x="1383257" y="1288771"/>
                </a:lnTo>
                <a:lnTo>
                  <a:pt x="1411047" y="1253857"/>
                </a:lnTo>
                <a:lnTo>
                  <a:pt x="1436850" y="1217366"/>
                </a:lnTo>
                <a:lnTo>
                  <a:pt x="1460586" y="1179380"/>
                </a:lnTo>
                <a:lnTo>
                  <a:pt x="1482170" y="1139983"/>
                </a:lnTo>
                <a:lnTo>
                  <a:pt x="1501523" y="1099254"/>
                </a:lnTo>
                <a:lnTo>
                  <a:pt x="1518561" y="1057278"/>
                </a:lnTo>
                <a:lnTo>
                  <a:pt x="1533203" y="1014135"/>
                </a:lnTo>
                <a:lnTo>
                  <a:pt x="1545367" y="969907"/>
                </a:lnTo>
                <a:lnTo>
                  <a:pt x="1554970" y="924677"/>
                </a:lnTo>
                <a:lnTo>
                  <a:pt x="1561931" y="878527"/>
                </a:lnTo>
                <a:lnTo>
                  <a:pt x="1566168" y="831538"/>
                </a:lnTo>
                <a:lnTo>
                  <a:pt x="1567599" y="783793"/>
                </a:lnTo>
                <a:lnTo>
                  <a:pt x="1566168" y="736047"/>
                </a:lnTo>
                <a:lnTo>
                  <a:pt x="1561931" y="689058"/>
                </a:lnTo>
                <a:lnTo>
                  <a:pt x="1554970" y="642908"/>
                </a:lnTo>
                <a:lnTo>
                  <a:pt x="1545367" y="597677"/>
                </a:lnTo>
                <a:lnTo>
                  <a:pt x="1533203" y="553449"/>
                </a:lnTo>
                <a:lnTo>
                  <a:pt x="1518561" y="510306"/>
                </a:lnTo>
                <a:lnTo>
                  <a:pt x="1501523" y="468329"/>
                </a:lnTo>
                <a:lnTo>
                  <a:pt x="1482170" y="427600"/>
                </a:lnTo>
                <a:lnTo>
                  <a:pt x="1460586" y="388202"/>
                </a:lnTo>
                <a:lnTo>
                  <a:pt x="1436850" y="350216"/>
                </a:lnTo>
                <a:lnTo>
                  <a:pt x="1411047" y="313724"/>
                </a:lnTo>
                <a:lnTo>
                  <a:pt x="1383257" y="278809"/>
                </a:lnTo>
                <a:lnTo>
                  <a:pt x="1353563" y="245552"/>
                </a:lnTo>
                <a:lnTo>
                  <a:pt x="1322046" y="214035"/>
                </a:lnTo>
                <a:lnTo>
                  <a:pt x="1288789" y="184341"/>
                </a:lnTo>
                <a:lnTo>
                  <a:pt x="1253874" y="156551"/>
                </a:lnTo>
                <a:lnTo>
                  <a:pt x="1217382" y="130748"/>
                </a:lnTo>
                <a:lnTo>
                  <a:pt x="1179396" y="107013"/>
                </a:lnTo>
                <a:lnTo>
                  <a:pt x="1139998" y="85428"/>
                </a:lnTo>
                <a:lnTo>
                  <a:pt x="1099269" y="66075"/>
                </a:lnTo>
                <a:lnTo>
                  <a:pt x="1057292" y="49037"/>
                </a:lnTo>
                <a:lnTo>
                  <a:pt x="1014149" y="34395"/>
                </a:lnTo>
                <a:lnTo>
                  <a:pt x="969921" y="22231"/>
                </a:lnTo>
                <a:lnTo>
                  <a:pt x="924691" y="12628"/>
                </a:lnTo>
                <a:lnTo>
                  <a:pt x="878540" y="5667"/>
                </a:lnTo>
                <a:lnTo>
                  <a:pt x="831551" y="1430"/>
                </a:lnTo>
                <a:lnTo>
                  <a:pt x="783805" y="0"/>
                </a:lnTo>
                <a:close/>
              </a:path>
            </a:pathLst>
          </a:custGeom>
          <a:solidFill>
            <a:srgbClr val="5E6C77"/>
          </a:solidFill>
        </p:spPr>
        <p:txBody>
          <a:bodyPr wrap="square" lIns="0" tIns="0" rIns="0" bIns="0" rtlCol="0"/>
          <a:lstStyle/>
          <a:p>
            <a:endParaRPr/>
          </a:p>
        </p:txBody>
      </p:sp>
      <p:sp>
        <p:nvSpPr>
          <p:cNvPr id="35" name="object 333"/>
          <p:cNvSpPr/>
          <p:nvPr/>
        </p:nvSpPr>
        <p:spPr>
          <a:xfrm>
            <a:off x="1082636" y="2125549"/>
            <a:ext cx="1146810" cy="1146810"/>
          </a:xfrm>
          <a:custGeom>
            <a:avLst/>
            <a:gdLst/>
            <a:ahLst/>
            <a:cxnLst/>
            <a:rect l="l" t="t" r="r" b="b"/>
            <a:pathLst>
              <a:path w="1146810" h="1146810">
                <a:moveTo>
                  <a:pt x="573328" y="0"/>
                </a:moveTo>
                <a:lnTo>
                  <a:pt x="526309" y="1900"/>
                </a:lnTo>
                <a:lnTo>
                  <a:pt x="480336" y="7504"/>
                </a:lnTo>
                <a:lnTo>
                  <a:pt x="435556" y="16662"/>
                </a:lnTo>
                <a:lnTo>
                  <a:pt x="392119" y="29229"/>
                </a:lnTo>
                <a:lnTo>
                  <a:pt x="350170" y="45055"/>
                </a:lnTo>
                <a:lnTo>
                  <a:pt x="309858" y="63994"/>
                </a:lnTo>
                <a:lnTo>
                  <a:pt x="271331" y="85898"/>
                </a:lnTo>
                <a:lnTo>
                  <a:pt x="234735" y="110620"/>
                </a:lnTo>
                <a:lnTo>
                  <a:pt x="200219" y="138011"/>
                </a:lnTo>
                <a:lnTo>
                  <a:pt x="167930" y="167925"/>
                </a:lnTo>
                <a:lnTo>
                  <a:pt x="138016" y="200214"/>
                </a:lnTo>
                <a:lnTo>
                  <a:pt x="110624" y="234730"/>
                </a:lnTo>
                <a:lnTo>
                  <a:pt x="85901" y="271325"/>
                </a:lnTo>
                <a:lnTo>
                  <a:pt x="63997" y="309853"/>
                </a:lnTo>
                <a:lnTo>
                  <a:pt x="45057" y="350165"/>
                </a:lnTo>
                <a:lnTo>
                  <a:pt x="29230" y="392114"/>
                </a:lnTo>
                <a:lnTo>
                  <a:pt x="16663" y="435552"/>
                </a:lnTo>
                <a:lnTo>
                  <a:pt x="7504" y="480332"/>
                </a:lnTo>
                <a:lnTo>
                  <a:pt x="1900" y="526307"/>
                </a:lnTo>
                <a:lnTo>
                  <a:pt x="0" y="573328"/>
                </a:lnTo>
                <a:lnTo>
                  <a:pt x="1900" y="620350"/>
                </a:lnTo>
                <a:lnTo>
                  <a:pt x="7504" y="666324"/>
                </a:lnTo>
                <a:lnTo>
                  <a:pt x="16663" y="711104"/>
                </a:lnTo>
                <a:lnTo>
                  <a:pt x="29230" y="754543"/>
                </a:lnTo>
                <a:lnTo>
                  <a:pt x="45057" y="796492"/>
                </a:lnTo>
                <a:lnTo>
                  <a:pt x="63997" y="836804"/>
                </a:lnTo>
                <a:lnTo>
                  <a:pt x="85901" y="875332"/>
                </a:lnTo>
                <a:lnTo>
                  <a:pt x="110624" y="911927"/>
                </a:lnTo>
                <a:lnTo>
                  <a:pt x="138016" y="946443"/>
                </a:lnTo>
                <a:lnTo>
                  <a:pt x="167930" y="978731"/>
                </a:lnTo>
                <a:lnTo>
                  <a:pt x="200219" y="1008645"/>
                </a:lnTo>
                <a:lnTo>
                  <a:pt x="234735" y="1036037"/>
                </a:lnTo>
                <a:lnTo>
                  <a:pt x="271331" y="1060758"/>
                </a:lnTo>
                <a:lnTo>
                  <a:pt x="309858" y="1082662"/>
                </a:lnTo>
                <a:lnTo>
                  <a:pt x="350170" y="1101601"/>
                </a:lnTo>
                <a:lnTo>
                  <a:pt x="392119" y="1117428"/>
                </a:lnTo>
                <a:lnTo>
                  <a:pt x="435556" y="1129994"/>
                </a:lnTo>
                <a:lnTo>
                  <a:pt x="480336" y="1139153"/>
                </a:lnTo>
                <a:lnTo>
                  <a:pt x="526309" y="1144757"/>
                </a:lnTo>
                <a:lnTo>
                  <a:pt x="573328" y="1146657"/>
                </a:lnTo>
                <a:lnTo>
                  <a:pt x="620351" y="1144757"/>
                </a:lnTo>
                <a:lnTo>
                  <a:pt x="666328" y="1139153"/>
                </a:lnTo>
                <a:lnTo>
                  <a:pt x="711110" y="1129994"/>
                </a:lnTo>
                <a:lnTo>
                  <a:pt x="754550" y="1117428"/>
                </a:lnTo>
                <a:lnTo>
                  <a:pt x="796501" y="1101601"/>
                </a:lnTo>
                <a:lnTo>
                  <a:pt x="836815" y="1082662"/>
                </a:lnTo>
                <a:lnTo>
                  <a:pt x="875344" y="1060758"/>
                </a:lnTo>
                <a:lnTo>
                  <a:pt x="911941" y="1036037"/>
                </a:lnTo>
                <a:lnTo>
                  <a:pt x="946459" y="1008645"/>
                </a:lnTo>
                <a:lnTo>
                  <a:pt x="978749" y="978731"/>
                </a:lnTo>
                <a:lnTo>
                  <a:pt x="1008664" y="946443"/>
                </a:lnTo>
                <a:lnTo>
                  <a:pt x="1036057" y="911927"/>
                </a:lnTo>
                <a:lnTo>
                  <a:pt x="1060780" y="875332"/>
                </a:lnTo>
                <a:lnTo>
                  <a:pt x="1082685" y="836804"/>
                </a:lnTo>
                <a:lnTo>
                  <a:pt x="1101625" y="796492"/>
                </a:lnTo>
                <a:lnTo>
                  <a:pt x="1117452" y="754543"/>
                </a:lnTo>
                <a:lnTo>
                  <a:pt x="1130019" y="711104"/>
                </a:lnTo>
                <a:lnTo>
                  <a:pt x="1139178" y="666324"/>
                </a:lnTo>
                <a:lnTo>
                  <a:pt x="1144782" y="620350"/>
                </a:lnTo>
                <a:lnTo>
                  <a:pt x="1146683" y="573328"/>
                </a:lnTo>
                <a:lnTo>
                  <a:pt x="1144782" y="526307"/>
                </a:lnTo>
                <a:lnTo>
                  <a:pt x="1139178" y="480332"/>
                </a:lnTo>
                <a:lnTo>
                  <a:pt x="1130019" y="435552"/>
                </a:lnTo>
                <a:lnTo>
                  <a:pt x="1117452" y="392114"/>
                </a:lnTo>
                <a:lnTo>
                  <a:pt x="1101625" y="350165"/>
                </a:lnTo>
                <a:lnTo>
                  <a:pt x="1082685" y="309853"/>
                </a:lnTo>
                <a:lnTo>
                  <a:pt x="1060780" y="271325"/>
                </a:lnTo>
                <a:lnTo>
                  <a:pt x="1036057" y="234730"/>
                </a:lnTo>
                <a:lnTo>
                  <a:pt x="1008664" y="200214"/>
                </a:lnTo>
                <a:lnTo>
                  <a:pt x="978749" y="167925"/>
                </a:lnTo>
                <a:lnTo>
                  <a:pt x="946459" y="138011"/>
                </a:lnTo>
                <a:lnTo>
                  <a:pt x="911941" y="110620"/>
                </a:lnTo>
                <a:lnTo>
                  <a:pt x="875344" y="85898"/>
                </a:lnTo>
                <a:lnTo>
                  <a:pt x="836815" y="63994"/>
                </a:lnTo>
                <a:lnTo>
                  <a:pt x="796501" y="45055"/>
                </a:lnTo>
                <a:lnTo>
                  <a:pt x="754550" y="29229"/>
                </a:lnTo>
                <a:lnTo>
                  <a:pt x="711110" y="16662"/>
                </a:lnTo>
                <a:lnTo>
                  <a:pt x="666328" y="7504"/>
                </a:lnTo>
                <a:lnTo>
                  <a:pt x="620351" y="1900"/>
                </a:lnTo>
                <a:lnTo>
                  <a:pt x="573328" y="0"/>
                </a:lnTo>
                <a:close/>
              </a:path>
            </a:pathLst>
          </a:custGeom>
          <a:solidFill>
            <a:srgbClr val="FFFFFF"/>
          </a:solidFill>
        </p:spPr>
        <p:txBody>
          <a:bodyPr wrap="square" lIns="0" tIns="0" rIns="0" bIns="0" rtlCol="0"/>
          <a:lstStyle/>
          <a:p>
            <a:endParaRPr/>
          </a:p>
        </p:txBody>
      </p:sp>
      <p:sp>
        <p:nvSpPr>
          <p:cNvPr id="36" name="object 334"/>
          <p:cNvSpPr/>
          <p:nvPr/>
        </p:nvSpPr>
        <p:spPr>
          <a:xfrm>
            <a:off x="1082636" y="2125549"/>
            <a:ext cx="1146810" cy="1146810"/>
          </a:xfrm>
          <a:custGeom>
            <a:avLst/>
            <a:gdLst/>
            <a:ahLst/>
            <a:cxnLst/>
            <a:rect l="l" t="t" r="r" b="b"/>
            <a:pathLst>
              <a:path w="1146810" h="1146810">
                <a:moveTo>
                  <a:pt x="1146683" y="573328"/>
                </a:moveTo>
                <a:lnTo>
                  <a:pt x="1144782" y="620350"/>
                </a:lnTo>
                <a:lnTo>
                  <a:pt x="1139178" y="666324"/>
                </a:lnTo>
                <a:lnTo>
                  <a:pt x="1130019" y="711104"/>
                </a:lnTo>
                <a:lnTo>
                  <a:pt x="1117452" y="754543"/>
                </a:lnTo>
                <a:lnTo>
                  <a:pt x="1101625" y="796492"/>
                </a:lnTo>
                <a:lnTo>
                  <a:pt x="1082685" y="836804"/>
                </a:lnTo>
                <a:lnTo>
                  <a:pt x="1060780" y="875332"/>
                </a:lnTo>
                <a:lnTo>
                  <a:pt x="1036057" y="911927"/>
                </a:lnTo>
                <a:lnTo>
                  <a:pt x="1008664" y="946443"/>
                </a:lnTo>
                <a:lnTo>
                  <a:pt x="978749" y="978731"/>
                </a:lnTo>
                <a:lnTo>
                  <a:pt x="946459" y="1008645"/>
                </a:lnTo>
                <a:lnTo>
                  <a:pt x="911941" y="1036037"/>
                </a:lnTo>
                <a:lnTo>
                  <a:pt x="875344" y="1060758"/>
                </a:lnTo>
                <a:lnTo>
                  <a:pt x="836815" y="1082662"/>
                </a:lnTo>
                <a:lnTo>
                  <a:pt x="796501" y="1101601"/>
                </a:lnTo>
                <a:lnTo>
                  <a:pt x="754550" y="1117428"/>
                </a:lnTo>
                <a:lnTo>
                  <a:pt x="711110" y="1129994"/>
                </a:lnTo>
                <a:lnTo>
                  <a:pt x="666328" y="1139153"/>
                </a:lnTo>
                <a:lnTo>
                  <a:pt x="620351" y="1144757"/>
                </a:lnTo>
                <a:lnTo>
                  <a:pt x="573328" y="1146657"/>
                </a:lnTo>
                <a:lnTo>
                  <a:pt x="526309" y="1144757"/>
                </a:lnTo>
                <a:lnTo>
                  <a:pt x="480336" y="1139153"/>
                </a:lnTo>
                <a:lnTo>
                  <a:pt x="435556" y="1129994"/>
                </a:lnTo>
                <a:lnTo>
                  <a:pt x="392119" y="1117428"/>
                </a:lnTo>
                <a:lnTo>
                  <a:pt x="350170" y="1101601"/>
                </a:lnTo>
                <a:lnTo>
                  <a:pt x="309858" y="1082662"/>
                </a:lnTo>
                <a:lnTo>
                  <a:pt x="271331" y="1060758"/>
                </a:lnTo>
                <a:lnTo>
                  <a:pt x="234735" y="1036037"/>
                </a:lnTo>
                <a:lnTo>
                  <a:pt x="200219" y="1008645"/>
                </a:lnTo>
                <a:lnTo>
                  <a:pt x="167930" y="978731"/>
                </a:lnTo>
                <a:lnTo>
                  <a:pt x="138016" y="946443"/>
                </a:lnTo>
                <a:lnTo>
                  <a:pt x="110624" y="911927"/>
                </a:lnTo>
                <a:lnTo>
                  <a:pt x="85901" y="875332"/>
                </a:lnTo>
                <a:lnTo>
                  <a:pt x="63997" y="836804"/>
                </a:lnTo>
                <a:lnTo>
                  <a:pt x="45057" y="796492"/>
                </a:lnTo>
                <a:lnTo>
                  <a:pt x="29230" y="754543"/>
                </a:lnTo>
                <a:lnTo>
                  <a:pt x="16663" y="711104"/>
                </a:lnTo>
                <a:lnTo>
                  <a:pt x="7504" y="666324"/>
                </a:lnTo>
                <a:lnTo>
                  <a:pt x="1900" y="620350"/>
                </a:lnTo>
                <a:lnTo>
                  <a:pt x="0" y="573328"/>
                </a:lnTo>
                <a:lnTo>
                  <a:pt x="1900" y="526307"/>
                </a:lnTo>
                <a:lnTo>
                  <a:pt x="7504" y="480332"/>
                </a:lnTo>
                <a:lnTo>
                  <a:pt x="16663" y="435552"/>
                </a:lnTo>
                <a:lnTo>
                  <a:pt x="29230" y="392114"/>
                </a:lnTo>
                <a:lnTo>
                  <a:pt x="45057" y="350165"/>
                </a:lnTo>
                <a:lnTo>
                  <a:pt x="63997" y="309853"/>
                </a:lnTo>
                <a:lnTo>
                  <a:pt x="85901" y="271325"/>
                </a:lnTo>
                <a:lnTo>
                  <a:pt x="110624" y="234730"/>
                </a:lnTo>
                <a:lnTo>
                  <a:pt x="138016" y="200214"/>
                </a:lnTo>
                <a:lnTo>
                  <a:pt x="167930" y="167925"/>
                </a:lnTo>
                <a:lnTo>
                  <a:pt x="200219" y="138011"/>
                </a:lnTo>
                <a:lnTo>
                  <a:pt x="234735" y="110620"/>
                </a:lnTo>
                <a:lnTo>
                  <a:pt x="271331" y="85898"/>
                </a:lnTo>
                <a:lnTo>
                  <a:pt x="309858" y="63994"/>
                </a:lnTo>
                <a:lnTo>
                  <a:pt x="350170" y="45055"/>
                </a:lnTo>
                <a:lnTo>
                  <a:pt x="392119" y="29229"/>
                </a:lnTo>
                <a:lnTo>
                  <a:pt x="435556" y="16662"/>
                </a:lnTo>
                <a:lnTo>
                  <a:pt x="480336" y="7504"/>
                </a:lnTo>
                <a:lnTo>
                  <a:pt x="526309" y="1900"/>
                </a:lnTo>
                <a:lnTo>
                  <a:pt x="573328" y="0"/>
                </a:lnTo>
                <a:lnTo>
                  <a:pt x="620351" y="1900"/>
                </a:lnTo>
                <a:lnTo>
                  <a:pt x="666328" y="7504"/>
                </a:lnTo>
                <a:lnTo>
                  <a:pt x="711110" y="16662"/>
                </a:lnTo>
                <a:lnTo>
                  <a:pt x="754550" y="29229"/>
                </a:lnTo>
                <a:lnTo>
                  <a:pt x="796501" y="45055"/>
                </a:lnTo>
                <a:lnTo>
                  <a:pt x="836815" y="63994"/>
                </a:lnTo>
                <a:lnTo>
                  <a:pt x="875344" y="85898"/>
                </a:lnTo>
                <a:lnTo>
                  <a:pt x="911941" y="110620"/>
                </a:lnTo>
                <a:lnTo>
                  <a:pt x="946459" y="138011"/>
                </a:lnTo>
                <a:lnTo>
                  <a:pt x="978749" y="167925"/>
                </a:lnTo>
                <a:lnTo>
                  <a:pt x="1008664" y="200214"/>
                </a:lnTo>
                <a:lnTo>
                  <a:pt x="1036057" y="234730"/>
                </a:lnTo>
                <a:lnTo>
                  <a:pt x="1060780" y="271325"/>
                </a:lnTo>
                <a:lnTo>
                  <a:pt x="1082685" y="309853"/>
                </a:lnTo>
                <a:lnTo>
                  <a:pt x="1101625" y="350165"/>
                </a:lnTo>
                <a:lnTo>
                  <a:pt x="1117452" y="392114"/>
                </a:lnTo>
                <a:lnTo>
                  <a:pt x="1130019" y="435552"/>
                </a:lnTo>
                <a:lnTo>
                  <a:pt x="1139178" y="480332"/>
                </a:lnTo>
                <a:lnTo>
                  <a:pt x="1144782" y="526307"/>
                </a:lnTo>
                <a:lnTo>
                  <a:pt x="1146683" y="573328"/>
                </a:lnTo>
                <a:close/>
              </a:path>
            </a:pathLst>
          </a:custGeom>
          <a:ln w="38100">
            <a:solidFill>
              <a:srgbClr val="51A646"/>
            </a:solidFill>
          </a:ln>
        </p:spPr>
        <p:txBody>
          <a:bodyPr wrap="square" lIns="0" tIns="0" rIns="0" bIns="0" rtlCol="0"/>
          <a:lstStyle/>
          <a:p>
            <a:endParaRPr/>
          </a:p>
        </p:txBody>
      </p:sp>
      <p:sp>
        <p:nvSpPr>
          <p:cNvPr id="37" name="object 335"/>
          <p:cNvSpPr/>
          <p:nvPr/>
        </p:nvSpPr>
        <p:spPr>
          <a:xfrm>
            <a:off x="1182624" y="2225523"/>
            <a:ext cx="593013" cy="840701"/>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8" name="object 336"/>
          <p:cNvSpPr/>
          <p:nvPr/>
        </p:nvSpPr>
        <p:spPr>
          <a:xfrm>
            <a:off x="1386624" y="2707704"/>
            <a:ext cx="715289" cy="464527"/>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9" name="object 337"/>
          <p:cNvSpPr/>
          <p:nvPr/>
        </p:nvSpPr>
        <p:spPr>
          <a:xfrm>
            <a:off x="1690509" y="2558009"/>
            <a:ext cx="438810" cy="266064"/>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0" name="object 338"/>
          <p:cNvSpPr/>
          <p:nvPr/>
        </p:nvSpPr>
        <p:spPr>
          <a:xfrm>
            <a:off x="1674698" y="2251063"/>
            <a:ext cx="418287" cy="415124"/>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1" name="object 339"/>
          <p:cNvSpPr/>
          <p:nvPr/>
        </p:nvSpPr>
        <p:spPr>
          <a:xfrm>
            <a:off x="804900" y="1873886"/>
            <a:ext cx="582295" cy="684530"/>
          </a:xfrm>
          <a:custGeom>
            <a:avLst/>
            <a:gdLst/>
            <a:ahLst/>
            <a:cxnLst/>
            <a:rect l="l" t="t" r="r" b="b"/>
            <a:pathLst>
              <a:path w="582294" h="684529">
                <a:moveTo>
                  <a:pt x="581723" y="684123"/>
                </a:moveTo>
                <a:lnTo>
                  <a:pt x="0" y="0"/>
                </a:lnTo>
              </a:path>
            </a:pathLst>
          </a:custGeom>
          <a:ln w="25400">
            <a:solidFill>
              <a:srgbClr val="A7A9AC"/>
            </a:solidFill>
          </a:ln>
        </p:spPr>
        <p:txBody>
          <a:bodyPr wrap="square" lIns="0" tIns="0" rIns="0" bIns="0" rtlCol="0"/>
          <a:lstStyle/>
          <a:p>
            <a:endParaRPr/>
          </a:p>
        </p:txBody>
      </p:sp>
      <p:sp>
        <p:nvSpPr>
          <p:cNvPr id="42" name="object 340"/>
          <p:cNvSpPr/>
          <p:nvPr/>
        </p:nvSpPr>
        <p:spPr>
          <a:xfrm>
            <a:off x="706668" y="1758379"/>
            <a:ext cx="216535" cy="231140"/>
          </a:xfrm>
          <a:custGeom>
            <a:avLst/>
            <a:gdLst/>
            <a:ahLst/>
            <a:cxnLst/>
            <a:rect l="l" t="t" r="r" b="b"/>
            <a:pathLst>
              <a:path w="216534" h="231139">
                <a:moveTo>
                  <a:pt x="0" y="0"/>
                </a:moveTo>
                <a:lnTo>
                  <a:pt x="72783" y="230797"/>
                </a:lnTo>
                <a:lnTo>
                  <a:pt x="118554" y="139420"/>
                </a:lnTo>
                <a:lnTo>
                  <a:pt x="216103" y="108927"/>
                </a:lnTo>
                <a:lnTo>
                  <a:pt x="0" y="0"/>
                </a:lnTo>
                <a:close/>
              </a:path>
            </a:pathLst>
          </a:custGeom>
          <a:solidFill>
            <a:srgbClr val="A7A9AC"/>
          </a:solidFill>
        </p:spPr>
        <p:txBody>
          <a:bodyPr wrap="square" lIns="0" tIns="0" rIns="0" bIns="0" rtlCol="0"/>
          <a:lstStyle/>
          <a:p>
            <a:endParaRPr/>
          </a:p>
        </p:txBody>
      </p:sp>
      <p:sp>
        <p:nvSpPr>
          <p:cNvPr id="43" name="object 341"/>
          <p:cNvSpPr/>
          <p:nvPr/>
        </p:nvSpPr>
        <p:spPr>
          <a:xfrm>
            <a:off x="1909927" y="1875181"/>
            <a:ext cx="433705" cy="523875"/>
          </a:xfrm>
          <a:custGeom>
            <a:avLst/>
            <a:gdLst/>
            <a:ahLst/>
            <a:cxnLst/>
            <a:rect l="l" t="t" r="r" b="b"/>
            <a:pathLst>
              <a:path w="433705" h="523875">
                <a:moveTo>
                  <a:pt x="0" y="523290"/>
                </a:moveTo>
                <a:lnTo>
                  <a:pt x="433146" y="0"/>
                </a:lnTo>
              </a:path>
            </a:pathLst>
          </a:custGeom>
          <a:ln w="25400">
            <a:solidFill>
              <a:srgbClr val="A7A9AC"/>
            </a:solidFill>
          </a:ln>
        </p:spPr>
        <p:txBody>
          <a:bodyPr wrap="square" lIns="0" tIns="0" rIns="0" bIns="0" rtlCol="0"/>
          <a:lstStyle/>
          <a:p>
            <a:endParaRPr/>
          </a:p>
        </p:txBody>
      </p:sp>
      <p:sp>
        <p:nvSpPr>
          <p:cNvPr id="44" name="object 342"/>
          <p:cNvSpPr/>
          <p:nvPr/>
        </p:nvSpPr>
        <p:spPr>
          <a:xfrm>
            <a:off x="2225128" y="1758379"/>
            <a:ext cx="214629" cy="231775"/>
          </a:xfrm>
          <a:custGeom>
            <a:avLst/>
            <a:gdLst/>
            <a:ahLst/>
            <a:cxnLst/>
            <a:rect l="l" t="t" r="r" b="b"/>
            <a:pathLst>
              <a:path w="214630" h="231775">
                <a:moveTo>
                  <a:pt x="214630" y="0"/>
                </a:moveTo>
                <a:lnTo>
                  <a:pt x="0" y="111785"/>
                </a:lnTo>
                <a:lnTo>
                  <a:pt x="97942" y="140982"/>
                </a:lnTo>
                <a:lnTo>
                  <a:pt x="144919" y="231736"/>
                </a:lnTo>
                <a:lnTo>
                  <a:pt x="214630" y="0"/>
                </a:lnTo>
                <a:close/>
              </a:path>
            </a:pathLst>
          </a:custGeom>
          <a:solidFill>
            <a:srgbClr val="A7A9AC"/>
          </a:solidFill>
        </p:spPr>
        <p:txBody>
          <a:bodyPr wrap="square" lIns="0" tIns="0" rIns="0" bIns="0" rtlCol="0"/>
          <a:lstStyle/>
          <a:p>
            <a:endParaRPr/>
          </a:p>
        </p:txBody>
      </p:sp>
      <p:sp>
        <p:nvSpPr>
          <p:cNvPr id="45" name="object 343"/>
          <p:cNvSpPr/>
          <p:nvPr/>
        </p:nvSpPr>
        <p:spPr>
          <a:xfrm>
            <a:off x="1909927" y="2367103"/>
            <a:ext cx="739140" cy="334645"/>
          </a:xfrm>
          <a:custGeom>
            <a:avLst/>
            <a:gdLst/>
            <a:ahLst/>
            <a:cxnLst/>
            <a:rect l="l" t="t" r="r" b="b"/>
            <a:pathLst>
              <a:path w="739139" h="334645">
                <a:moveTo>
                  <a:pt x="0" y="334492"/>
                </a:moveTo>
                <a:lnTo>
                  <a:pt x="738784" y="0"/>
                </a:lnTo>
              </a:path>
            </a:pathLst>
          </a:custGeom>
          <a:ln w="25400">
            <a:solidFill>
              <a:srgbClr val="A7A9AC"/>
            </a:solidFill>
          </a:ln>
        </p:spPr>
        <p:txBody>
          <a:bodyPr wrap="square" lIns="0" tIns="0" rIns="0" bIns="0" rtlCol="0"/>
          <a:lstStyle/>
          <a:p>
            <a:endParaRPr/>
          </a:p>
        </p:txBody>
      </p:sp>
      <p:sp>
        <p:nvSpPr>
          <p:cNvPr id="46" name="object 344"/>
          <p:cNvSpPr/>
          <p:nvPr/>
        </p:nvSpPr>
        <p:spPr>
          <a:xfrm>
            <a:off x="2544927" y="2304581"/>
            <a:ext cx="241935" cy="177800"/>
          </a:xfrm>
          <a:custGeom>
            <a:avLst/>
            <a:gdLst/>
            <a:ahLst/>
            <a:cxnLst/>
            <a:rect l="l" t="t" r="r" b="b"/>
            <a:pathLst>
              <a:path w="241935" h="177800">
                <a:moveTo>
                  <a:pt x="241909" y="0"/>
                </a:moveTo>
                <a:lnTo>
                  <a:pt x="0" y="6273"/>
                </a:lnTo>
                <a:lnTo>
                  <a:pt x="75209" y="75476"/>
                </a:lnTo>
                <a:lnTo>
                  <a:pt x="77584" y="177647"/>
                </a:lnTo>
                <a:lnTo>
                  <a:pt x="241909" y="0"/>
                </a:lnTo>
                <a:close/>
              </a:path>
            </a:pathLst>
          </a:custGeom>
          <a:solidFill>
            <a:srgbClr val="A7A9AC"/>
          </a:solidFill>
        </p:spPr>
        <p:txBody>
          <a:bodyPr wrap="square" lIns="0" tIns="0" rIns="0" bIns="0" rtlCol="0"/>
          <a:lstStyle/>
          <a:p>
            <a:endParaRPr/>
          </a:p>
        </p:txBody>
      </p:sp>
      <p:sp>
        <p:nvSpPr>
          <p:cNvPr id="47" name="object 345"/>
          <p:cNvSpPr/>
          <p:nvPr/>
        </p:nvSpPr>
        <p:spPr>
          <a:xfrm>
            <a:off x="1801456" y="2917051"/>
            <a:ext cx="605790" cy="448309"/>
          </a:xfrm>
          <a:custGeom>
            <a:avLst/>
            <a:gdLst/>
            <a:ahLst/>
            <a:cxnLst/>
            <a:rect l="l" t="t" r="r" b="b"/>
            <a:pathLst>
              <a:path w="605789" h="448310">
                <a:moveTo>
                  <a:pt x="0" y="0"/>
                </a:moveTo>
                <a:lnTo>
                  <a:pt x="605193" y="448119"/>
                </a:lnTo>
              </a:path>
            </a:pathLst>
          </a:custGeom>
          <a:ln w="25400">
            <a:solidFill>
              <a:srgbClr val="A7A9AC"/>
            </a:solidFill>
          </a:ln>
        </p:spPr>
        <p:txBody>
          <a:bodyPr wrap="square" lIns="0" tIns="0" rIns="0" bIns="0" rtlCol="0"/>
          <a:lstStyle/>
          <a:p>
            <a:endParaRPr/>
          </a:p>
        </p:txBody>
      </p:sp>
      <p:sp>
        <p:nvSpPr>
          <p:cNvPr id="48" name="object 346"/>
          <p:cNvSpPr/>
          <p:nvPr/>
        </p:nvSpPr>
        <p:spPr>
          <a:xfrm>
            <a:off x="2293353" y="3247124"/>
            <a:ext cx="235585" cy="208279"/>
          </a:xfrm>
          <a:custGeom>
            <a:avLst/>
            <a:gdLst/>
            <a:ahLst/>
            <a:cxnLst/>
            <a:rect l="l" t="t" r="r" b="b"/>
            <a:pathLst>
              <a:path w="235585" h="208279">
                <a:moveTo>
                  <a:pt x="111937" y="0"/>
                </a:moveTo>
                <a:lnTo>
                  <a:pt x="88087" y="99364"/>
                </a:lnTo>
                <a:lnTo>
                  <a:pt x="0" y="151180"/>
                </a:lnTo>
                <a:lnTo>
                  <a:pt x="235165" y="208279"/>
                </a:lnTo>
                <a:lnTo>
                  <a:pt x="111937" y="0"/>
                </a:lnTo>
                <a:close/>
              </a:path>
            </a:pathLst>
          </a:custGeom>
          <a:solidFill>
            <a:srgbClr val="A7A9AC"/>
          </a:solidFill>
        </p:spPr>
        <p:txBody>
          <a:bodyPr wrap="square" lIns="0" tIns="0" rIns="0" bIns="0" rtlCol="0"/>
          <a:lstStyle/>
          <a:p>
            <a:endParaRPr/>
          </a:p>
        </p:txBody>
      </p:sp>
      <p:sp>
        <p:nvSpPr>
          <p:cNvPr id="51" name="object 347"/>
          <p:cNvSpPr/>
          <p:nvPr/>
        </p:nvSpPr>
        <p:spPr>
          <a:xfrm>
            <a:off x="9152961" y="1322747"/>
            <a:ext cx="2247952" cy="2053081"/>
          </a:xfrm>
          <a:prstGeom prst="rect">
            <a:avLst/>
          </a:prstGeom>
          <a:blipFill>
            <a:blip r:embed="rId7" cstate="print"/>
            <a:stretch>
              <a:fillRect/>
            </a:stretch>
          </a:blipFill>
        </p:spPr>
        <p:txBody>
          <a:bodyPr wrap="square" lIns="0" tIns="0" rIns="0" bIns="0" rtlCol="0"/>
          <a:lstStyle/>
          <a:p>
            <a:endParaRPr/>
          </a:p>
        </p:txBody>
      </p:sp>
      <p:sp>
        <p:nvSpPr>
          <p:cNvPr id="65" name="Metin kutusu 64"/>
          <p:cNvSpPr txBox="1"/>
          <p:nvPr/>
        </p:nvSpPr>
        <p:spPr>
          <a:xfrm>
            <a:off x="3369059" y="3835053"/>
            <a:ext cx="3855720" cy="1569660"/>
          </a:xfrm>
          <a:prstGeom prst="rect">
            <a:avLst/>
          </a:prstGeom>
          <a:noFill/>
        </p:spPr>
        <p:txBody>
          <a:bodyPr wrap="square" rtlCol="0">
            <a:spAutoFit/>
          </a:bodyPr>
          <a:lstStyle/>
          <a:p>
            <a:r>
              <a:rPr lang="tr-TR" sz="1600" b="1" dirty="0">
                <a:solidFill>
                  <a:srgbClr val="922E46"/>
                </a:solidFill>
              </a:rPr>
              <a:t>Kullanım Alanları</a:t>
            </a:r>
          </a:p>
          <a:p>
            <a:endParaRPr lang="tr-TR" sz="1600" b="1" dirty="0">
              <a:solidFill>
                <a:srgbClr val="922E46"/>
              </a:solidFill>
            </a:endParaRPr>
          </a:p>
          <a:p>
            <a:pPr marL="285750" indent="-285750">
              <a:buFont typeface="Arial" panose="020B0604020202020204" pitchFamily="34" charset="0"/>
              <a:buChar char="•"/>
            </a:pPr>
            <a:r>
              <a:rPr lang="tr-TR" sz="1600" dirty="0"/>
              <a:t>Lastik Sanayi</a:t>
            </a:r>
          </a:p>
          <a:p>
            <a:pPr marL="285750" indent="-285750">
              <a:buFont typeface="Arial" panose="020B0604020202020204" pitchFamily="34" charset="0"/>
              <a:buChar char="•"/>
            </a:pPr>
            <a:r>
              <a:rPr lang="tr-TR" sz="1600" dirty="0"/>
              <a:t>Konveyör Bant Yapımı</a:t>
            </a:r>
          </a:p>
          <a:p>
            <a:pPr marL="285750" indent="-285750">
              <a:buFont typeface="Arial" panose="020B0604020202020204" pitchFamily="34" charset="0"/>
              <a:buChar char="•"/>
            </a:pPr>
            <a:r>
              <a:rPr lang="tr-TR" sz="1600" dirty="0"/>
              <a:t>Kauçuk Sanayi</a:t>
            </a:r>
          </a:p>
          <a:p>
            <a:pPr marL="285750" indent="-285750">
              <a:buFont typeface="Arial" panose="020B0604020202020204" pitchFamily="34" charset="0"/>
              <a:buChar char="•"/>
            </a:pPr>
            <a:r>
              <a:rPr lang="tr-TR" sz="1600" dirty="0"/>
              <a:t>Boya Sanayi</a:t>
            </a:r>
          </a:p>
        </p:txBody>
      </p:sp>
      <p:sp>
        <p:nvSpPr>
          <p:cNvPr id="67" name="object 8"/>
          <p:cNvSpPr/>
          <p:nvPr/>
        </p:nvSpPr>
        <p:spPr>
          <a:xfrm>
            <a:off x="4502512" y="1152867"/>
            <a:ext cx="181813" cy="211620"/>
          </a:xfrm>
          <a:prstGeom prst="rect">
            <a:avLst/>
          </a:prstGeom>
          <a:blipFill>
            <a:blip r:embed="rId8"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68" name="object 9"/>
          <p:cNvSpPr/>
          <p:nvPr/>
        </p:nvSpPr>
        <p:spPr>
          <a:xfrm>
            <a:off x="4713794" y="1155293"/>
            <a:ext cx="171792" cy="206755"/>
          </a:xfrm>
          <a:prstGeom prst="rect">
            <a:avLst/>
          </a:prstGeom>
          <a:blipFill>
            <a:blip r:embed="rId9"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69" name="object 10"/>
          <p:cNvSpPr/>
          <p:nvPr/>
        </p:nvSpPr>
        <p:spPr>
          <a:xfrm>
            <a:off x="4916876" y="1341094"/>
            <a:ext cx="152400" cy="0"/>
          </a:xfrm>
          <a:custGeom>
            <a:avLst/>
            <a:gdLst/>
            <a:ahLst/>
            <a:cxnLst/>
            <a:rect l="l" t="t" r="r" b="b"/>
            <a:pathLst>
              <a:path w="152400">
                <a:moveTo>
                  <a:pt x="0" y="0"/>
                </a:moveTo>
                <a:lnTo>
                  <a:pt x="152031" y="0"/>
                </a:lnTo>
              </a:path>
            </a:pathLst>
          </a:custGeom>
          <a:ln w="41909">
            <a:solidFill>
              <a:srgbClr val="51A646"/>
            </a:solidFill>
          </a:ln>
        </p:spPr>
        <p:txBody>
          <a:bodyPr wrap="square" lIns="0" tIns="0" rIns="0" bIns="0" rtlCol="0"/>
          <a:lstStyle/>
          <a:p>
            <a:endParaRPr/>
          </a:p>
        </p:txBody>
      </p:sp>
      <p:sp>
        <p:nvSpPr>
          <p:cNvPr id="70" name="object 11"/>
          <p:cNvSpPr/>
          <p:nvPr/>
        </p:nvSpPr>
        <p:spPr>
          <a:xfrm>
            <a:off x="4916876" y="1275689"/>
            <a:ext cx="53340" cy="44450"/>
          </a:xfrm>
          <a:custGeom>
            <a:avLst/>
            <a:gdLst/>
            <a:ahLst/>
            <a:cxnLst/>
            <a:rect l="l" t="t" r="r" b="b"/>
            <a:pathLst>
              <a:path w="53340" h="44450">
                <a:moveTo>
                  <a:pt x="0" y="44449"/>
                </a:moveTo>
                <a:lnTo>
                  <a:pt x="52908" y="44449"/>
                </a:lnTo>
                <a:lnTo>
                  <a:pt x="52908" y="0"/>
                </a:lnTo>
                <a:lnTo>
                  <a:pt x="0" y="0"/>
                </a:lnTo>
                <a:lnTo>
                  <a:pt x="0" y="44449"/>
                </a:lnTo>
                <a:close/>
              </a:path>
            </a:pathLst>
          </a:custGeom>
          <a:solidFill>
            <a:srgbClr val="51A646"/>
          </a:solidFill>
        </p:spPr>
        <p:txBody>
          <a:bodyPr wrap="square" lIns="0" tIns="0" rIns="0" bIns="0" rtlCol="0"/>
          <a:lstStyle/>
          <a:p>
            <a:endParaRPr/>
          </a:p>
        </p:txBody>
      </p:sp>
      <p:sp>
        <p:nvSpPr>
          <p:cNvPr id="71" name="object 12"/>
          <p:cNvSpPr/>
          <p:nvPr/>
        </p:nvSpPr>
        <p:spPr>
          <a:xfrm>
            <a:off x="4916876" y="1256639"/>
            <a:ext cx="142875" cy="0"/>
          </a:xfrm>
          <a:custGeom>
            <a:avLst/>
            <a:gdLst/>
            <a:ahLst/>
            <a:cxnLst/>
            <a:rect l="l" t="t" r="r" b="b"/>
            <a:pathLst>
              <a:path w="142875">
                <a:moveTo>
                  <a:pt x="0" y="0"/>
                </a:moveTo>
                <a:lnTo>
                  <a:pt x="142608" y="0"/>
                </a:lnTo>
              </a:path>
            </a:pathLst>
          </a:custGeom>
          <a:ln w="38100">
            <a:solidFill>
              <a:srgbClr val="51A646"/>
            </a:solidFill>
          </a:ln>
        </p:spPr>
        <p:txBody>
          <a:bodyPr wrap="square" lIns="0" tIns="0" rIns="0" bIns="0" rtlCol="0"/>
          <a:lstStyle/>
          <a:p>
            <a:endParaRPr/>
          </a:p>
        </p:txBody>
      </p:sp>
      <p:sp>
        <p:nvSpPr>
          <p:cNvPr id="72" name="object 13"/>
          <p:cNvSpPr/>
          <p:nvPr/>
        </p:nvSpPr>
        <p:spPr>
          <a:xfrm>
            <a:off x="4916876" y="1195679"/>
            <a:ext cx="53340" cy="41910"/>
          </a:xfrm>
          <a:custGeom>
            <a:avLst/>
            <a:gdLst/>
            <a:ahLst/>
            <a:cxnLst/>
            <a:rect l="l" t="t" r="r" b="b"/>
            <a:pathLst>
              <a:path w="53340" h="41909">
                <a:moveTo>
                  <a:pt x="0" y="41910"/>
                </a:moveTo>
                <a:lnTo>
                  <a:pt x="52908" y="41910"/>
                </a:lnTo>
                <a:lnTo>
                  <a:pt x="52908" y="0"/>
                </a:lnTo>
                <a:lnTo>
                  <a:pt x="0" y="0"/>
                </a:lnTo>
                <a:lnTo>
                  <a:pt x="0" y="41910"/>
                </a:lnTo>
                <a:close/>
              </a:path>
            </a:pathLst>
          </a:custGeom>
          <a:solidFill>
            <a:srgbClr val="51A646"/>
          </a:solidFill>
        </p:spPr>
        <p:txBody>
          <a:bodyPr wrap="square" lIns="0" tIns="0" rIns="0" bIns="0" rtlCol="0"/>
          <a:lstStyle/>
          <a:p>
            <a:endParaRPr/>
          </a:p>
        </p:txBody>
      </p:sp>
      <p:sp>
        <p:nvSpPr>
          <p:cNvPr id="73" name="object 14"/>
          <p:cNvSpPr/>
          <p:nvPr/>
        </p:nvSpPr>
        <p:spPr>
          <a:xfrm>
            <a:off x="4916876" y="1175359"/>
            <a:ext cx="149225" cy="0"/>
          </a:xfrm>
          <a:custGeom>
            <a:avLst/>
            <a:gdLst/>
            <a:ahLst/>
            <a:cxnLst/>
            <a:rect l="l" t="t" r="r" b="b"/>
            <a:pathLst>
              <a:path w="149225">
                <a:moveTo>
                  <a:pt x="0" y="0"/>
                </a:moveTo>
                <a:lnTo>
                  <a:pt x="148996" y="0"/>
                </a:lnTo>
              </a:path>
            </a:pathLst>
          </a:custGeom>
          <a:ln w="40639">
            <a:solidFill>
              <a:srgbClr val="51A646"/>
            </a:solidFill>
          </a:ln>
        </p:spPr>
        <p:txBody>
          <a:bodyPr wrap="square" lIns="0" tIns="0" rIns="0" bIns="0" rtlCol="0"/>
          <a:lstStyle/>
          <a:p>
            <a:endParaRPr/>
          </a:p>
        </p:txBody>
      </p:sp>
      <p:sp>
        <p:nvSpPr>
          <p:cNvPr id="74" name="object 15"/>
          <p:cNvSpPr/>
          <p:nvPr/>
        </p:nvSpPr>
        <p:spPr>
          <a:xfrm>
            <a:off x="5094726" y="1341094"/>
            <a:ext cx="152400" cy="0"/>
          </a:xfrm>
          <a:custGeom>
            <a:avLst/>
            <a:gdLst/>
            <a:ahLst/>
            <a:cxnLst/>
            <a:rect l="l" t="t" r="r" b="b"/>
            <a:pathLst>
              <a:path w="152400">
                <a:moveTo>
                  <a:pt x="0" y="0"/>
                </a:moveTo>
                <a:lnTo>
                  <a:pt x="152031" y="0"/>
                </a:lnTo>
              </a:path>
            </a:pathLst>
          </a:custGeom>
          <a:ln w="41909">
            <a:solidFill>
              <a:srgbClr val="51A646"/>
            </a:solidFill>
          </a:ln>
        </p:spPr>
        <p:txBody>
          <a:bodyPr wrap="square" lIns="0" tIns="0" rIns="0" bIns="0" rtlCol="0"/>
          <a:lstStyle/>
          <a:p>
            <a:endParaRPr/>
          </a:p>
        </p:txBody>
      </p:sp>
      <p:sp>
        <p:nvSpPr>
          <p:cNvPr id="75" name="object 16"/>
          <p:cNvSpPr/>
          <p:nvPr/>
        </p:nvSpPr>
        <p:spPr>
          <a:xfrm>
            <a:off x="5094726" y="1275689"/>
            <a:ext cx="53340" cy="44450"/>
          </a:xfrm>
          <a:custGeom>
            <a:avLst/>
            <a:gdLst/>
            <a:ahLst/>
            <a:cxnLst/>
            <a:rect l="l" t="t" r="r" b="b"/>
            <a:pathLst>
              <a:path w="53340" h="44450">
                <a:moveTo>
                  <a:pt x="0" y="44449"/>
                </a:moveTo>
                <a:lnTo>
                  <a:pt x="52908" y="44449"/>
                </a:lnTo>
                <a:lnTo>
                  <a:pt x="52908" y="0"/>
                </a:lnTo>
                <a:lnTo>
                  <a:pt x="0" y="0"/>
                </a:lnTo>
                <a:lnTo>
                  <a:pt x="0" y="44449"/>
                </a:lnTo>
                <a:close/>
              </a:path>
            </a:pathLst>
          </a:custGeom>
          <a:solidFill>
            <a:srgbClr val="51A646"/>
          </a:solidFill>
        </p:spPr>
        <p:txBody>
          <a:bodyPr wrap="square" lIns="0" tIns="0" rIns="0" bIns="0" rtlCol="0"/>
          <a:lstStyle/>
          <a:p>
            <a:endParaRPr/>
          </a:p>
        </p:txBody>
      </p:sp>
      <p:sp>
        <p:nvSpPr>
          <p:cNvPr id="76" name="object 17"/>
          <p:cNvSpPr/>
          <p:nvPr/>
        </p:nvSpPr>
        <p:spPr>
          <a:xfrm>
            <a:off x="5094726" y="1256639"/>
            <a:ext cx="142875" cy="0"/>
          </a:xfrm>
          <a:custGeom>
            <a:avLst/>
            <a:gdLst/>
            <a:ahLst/>
            <a:cxnLst/>
            <a:rect l="l" t="t" r="r" b="b"/>
            <a:pathLst>
              <a:path w="142875">
                <a:moveTo>
                  <a:pt x="0" y="0"/>
                </a:moveTo>
                <a:lnTo>
                  <a:pt x="142608" y="0"/>
                </a:lnTo>
              </a:path>
            </a:pathLst>
          </a:custGeom>
          <a:ln w="38100">
            <a:solidFill>
              <a:srgbClr val="51A646"/>
            </a:solidFill>
          </a:ln>
        </p:spPr>
        <p:txBody>
          <a:bodyPr wrap="square" lIns="0" tIns="0" rIns="0" bIns="0" rtlCol="0"/>
          <a:lstStyle/>
          <a:p>
            <a:endParaRPr/>
          </a:p>
        </p:txBody>
      </p:sp>
      <p:sp>
        <p:nvSpPr>
          <p:cNvPr id="77" name="object 18"/>
          <p:cNvSpPr/>
          <p:nvPr/>
        </p:nvSpPr>
        <p:spPr>
          <a:xfrm>
            <a:off x="5094726" y="1195679"/>
            <a:ext cx="53340" cy="41910"/>
          </a:xfrm>
          <a:custGeom>
            <a:avLst/>
            <a:gdLst/>
            <a:ahLst/>
            <a:cxnLst/>
            <a:rect l="l" t="t" r="r" b="b"/>
            <a:pathLst>
              <a:path w="53340" h="41909">
                <a:moveTo>
                  <a:pt x="0" y="41910"/>
                </a:moveTo>
                <a:lnTo>
                  <a:pt x="52908" y="41910"/>
                </a:lnTo>
                <a:lnTo>
                  <a:pt x="52908" y="0"/>
                </a:lnTo>
                <a:lnTo>
                  <a:pt x="0" y="0"/>
                </a:lnTo>
                <a:lnTo>
                  <a:pt x="0" y="41910"/>
                </a:lnTo>
                <a:close/>
              </a:path>
            </a:pathLst>
          </a:custGeom>
          <a:solidFill>
            <a:srgbClr val="51A646"/>
          </a:solidFill>
        </p:spPr>
        <p:txBody>
          <a:bodyPr wrap="square" lIns="0" tIns="0" rIns="0" bIns="0" rtlCol="0"/>
          <a:lstStyle/>
          <a:p>
            <a:endParaRPr/>
          </a:p>
        </p:txBody>
      </p:sp>
      <p:sp>
        <p:nvSpPr>
          <p:cNvPr id="78" name="object 19"/>
          <p:cNvSpPr/>
          <p:nvPr/>
        </p:nvSpPr>
        <p:spPr>
          <a:xfrm>
            <a:off x="5094726" y="1175359"/>
            <a:ext cx="149225" cy="0"/>
          </a:xfrm>
          <a:custGeom>
            <a:avLst/>
            <a:gdLst/>
            <a:ahLst/>
            <a:cxnLst/>
            <a:rect l="l" t="t" r="r" b="b"/>
            <a:pathLst>
              <a:path w="149225">
                <a:moveTo>
                  <a:pt x="0" y="0"/>
                </a:moveTo>
                <a:lnTo>
                  <a:pt x="148996" y="0"/>
                </a:lnTo>
              </a:path>
            </a:pathLst>
          </a:custGeom>
          <a:ln w="40639">
            <a:solidFill>
              <a:srgbClr val="51A646"/>
            </a:solidFill>
          </a:ln>
        </p:spPr>
        <p:txBody>
          <a:bodyPr wrap="square" lIns="0" tIns="0" rIns="0" bIns="0" rtlCol="0"/>
          <a:lstStyle/>
          <a:p>
            <a:endParaRPr/>
          </a:p>
        </p:txBody>
      </p:sp>
      <p:sp>
        <p:nvSpPr>
          <p:cNvPr id="79" name="object 20"/>
          <p:cNvSpPr/>
          <p:nvPr/>
        </p:nvSpPr>
        <p:spPr>
          <a:xfrm>
            <a:off x="5272576" y="1155293"/>
            <a:ext cx="197027" cy="206755"/>
          </a:xfrm>
          <a:prstGeom prst="rect">
            <a:avLst/>
          </a:prstGeom>
          <a:blipFill>
            <a:blip r:embed="rId10"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80" name="object 21"/>
          <p:cNvSpPr/>
          <p:nvPr/>
        </p:nvSpPr>
        <p:spPr>
          <a:xfrm>
            <a:off x="5574786" y="1152867"/>
            <a:ext cx="400405" cy="211620"/>
          </a:xfrm>
          <a:prstGeom prst="rect">
            <a:avLst/>
          </a:prstGeom>
          <a:blipFill>
            <a:blip r:embed="rId11"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81" name="object 22"/>
          <p:cNvSpPr/>
          <p:nvPr/>
        </p:nvSpPr>
        <p:spPr>
          <a:xfrm>
            <a:off x="5994635" y="1155293"/>
            <a:ext cx="171792" cy="206755"/>
          </a:xfrm>
          <a:prstGeom prst="rect">
            <a:avLst/>
          </a:prstGeom>
          <a:blipFill>
            <a:blip r:embed="rId1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82" name="object 23"/>
          <p:cNvSpPr/>
          <p:nvPr/>
        </p:nvSpPr>
        <p:spPr>
          <a:xfrm>
            <a:off x="6197721" y="1155306"/>
            <a:ext cx="178790" cy="206743"/>
          </a:xfrm>
          <a:prstGeom prst="rect">
            <a:avLst/>
          </a:prstGeom>
          <a:blipFill>
            <a:blip r:embed="rId1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83" name="object 24"/>
          <p:cNvSpPr/>
          <p:nvPr/>
        </p:nvSpPr>
        <p:spPr>
          <a:xfrm>
            <a:off x="6399905" y="1152867"/>
            <a:ext cx="191236" cy="211620"/>
          </a:xfrm>
          <a:prstGeom prst="rect">
            <a:avLst/>
          </a:prstGeom>
          <a:blipFill>
            <a:blip r:embed="rId1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84" name="object 25"/>
          <p:cNvSpPr/>
          <p:nvPr/>
        </p:nvSpPr>
        <p:spPr>
          <a:xfrm>
            <a:off x="6620605" y="1155293"/>
            <a:ext cx="197027" cy="206755"/>
          </a:xfrm>
          <a:prstGeom prst="rect">
            <a:avLst/>
          </a:prstGeom>
          <a:blipFill>
            <a:blip r:embed="rId1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85" name="object 26"/>
          <p:cNvSpPr/>
          <p:nvPr/>
        </p:nvSpPr>
        <p:spPr>
          <a:xfrm>
            <a:off x="6926764" y="1155306"/>
            <a:ext cx="178790" cy="206743"/>
          </a:xfrm>
          <a:prstGeom prst="rect">
            <a:avLst/>
          </a:prstGeom>
          <a:blipFill>
            <a:blip r:embed="rId16"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86" name="object 27"/>
          <p:cNvSpPr/>
          <p:nvPr/>
        </p:nvSpPr>
        <p:spPr>
          <a:xfrm>
            <a:off x="7132898" y="1341094"/>
            <a:ext cx="136525" cy="0"/>
          </a:xfrm>
          <a:custGeom>
            <a:avLst/>
            <a:gdLst/>
            <a:ahLst/>
            <a:cxnLst/>
            <a:rect l="l" t="t" r="r" b="b"/>
            <a:pathLst>
              <a:path w="136525">
                <a:moveTo>
                  <a:pt x="0" y="0"/>
                </a:moveTo>
                <a:lnTo>
                  <a:pt x="135915" y="0"/>
                </a:lnTo>
              </a:path>
            </a:pathLst>
          </a:custGeom>
          <a:ln w="41910">
            <a:solidFill>
              <a:srgbClr val="231F20"/>
            </a:solidFill>
          </a:ln>
        </p:spPr>
        <p:txBody>
          <a:bodyPr wrap="square" lIns="0" tIns="0" rIns="0" bIns="0" rtlCol="0"/>
          <a:lstStyle/>
          <a:p>
            <a:endParaRPr/>
          </a:p>
        </p:txBody>
      </p:sp>
      <p:sp>
        <p:nvSpPr>
          <p:cNvPr id="87" name="object 28"/>
          <p:cNvSpPr/>
          <p:nvPr/>
        </p:nvSpPr>
        <p:spPr>
          <a:xfrm>
            <a:off x="7159504" y="1155039"/>
            <a:ext cx="0" cy="165100"/>
          </a:xfrm>
          <a:custGeom>
            <a:avLst/>
            <a:gdLst/>
            <a:ahLst/>
            <a:cxnLst/>
            <a:rect l="l" t="t" r="r" b="b"/>
            <a:pathLst>
              <a:path h="165100">
                <a:moveTo>
                  <a:pt x="0" y="0"/>
                </a:moveTo>
                <a:lnTo>
                  <a:pt x="0" y="165100"/>
                </a:lnTo>
              </a:path>
            </a:pathLst>
          </a:custGeom>
          <a:ln w="53212">
            <a:solidFill>
              <a:srgbClr val="231F20"/>
            </a:solidFill>
          </a:ln>
        </p:spPr>
        <p:txBody>
          <a:bodyPr wrap="square" lIns="0" tIns="0" rIns="0" bIns="0" rtlCol="0"/>
          <a:lstStyle/>
          <a:p>
            <a:endParaRPr/>
          </a:p>
        </p:txBody>
      </p:sp>
      <p:sp>
        <p:nvSpPr>
          <p:cNvPr id="88" name="object 29"/>
          <p:cNvSpPr/>
          <p:nvPr/>
        </p:nvSpPr>
        <p:spPr>
          <a:xfrm>
            <a:off x="7276091" y="1155306"/>
            <a:ext cx="209550" cy="207010"/>
          </a:xfrm>
          <a:custGeom>
            <a:avLst/>
            <a:gdLst/>
            <a:ahLst/>
            <a:cxnLst/>
            <a:rect l="l" t="t" r="r" b="b"/>
            <a:pathLst>
              <a:path w="209550" h="207009">
                <a:moveTo>
                  <a:pt x="141376" y="0"/>
                </a:moveTo>
                <a:lnTo>
                  <a:pt x="67487" y="0"/>
                </a:lnTo>
                <a:lnTo>
                  <a:pt x="0" y="206755"/>
                </a:lnTo>
                <a:lnTo>
                  <a:pt x="54419" y="206755"/>
                </a:lnTo>
                <a:lnTo>
                  <a:pt x="65976" y="166611"/>
                </a:lnTo>
                <a:lnTo>
                  <a:pt x="196261" y="166611"/>
                </a:lnTo>
                <a:lnTo>
                  <a:pt x="183443" y="127698"/>
                </a:lnTo>
                <a:lnTo>
                  <a:pt x="76923" y="127698"/>
                </a:lnTo>
                <a:lnTo>
                  <a:pt x="103060" y="38011"/>
                </a:lnTo>
                <a:lnTo>
                  <a:pt x="153898" y="38011"/>
                </a:lnTo>
                <a:lnTo>
                  <a:pt x="141376" y="0"/>
                </a:lnTo>
                <a:close/>
              </a:path>
              <a:path w="209550" h="207009">
                <a:moveTo>
                  <a:pt x="196261" y="166611"/>
                </a:moveTo>
                <a:lnTo>
                  <a:pt x="141681" y="166611"/>
                </a:lnTo>
                <a:lnTo>
                  <a:pt x="153238" y="206755"/>
                </a:lnTo>
                <a:lnTo>
                  <a:pt x="209486" y="206755"/>
                </a:lnTo>
                <a:lnTo>
                  <a:pt x="196261" y="166611"/>
                </a:lnTo>
                <a:close/>
              </a:path>
              <a:path w="209550" h="207009">
                <a:moveTo>
                  <a:pt x="153898" y="38011"/>
                </a:moveTo>
                <a:lnTo>
                  <a:pt x="104584" y="38011"/>
                </a:lnTo>
                <a:lnTo>
                  <a:pt x="130124" y="127698"/>
                </a:lnTo>
                <a:lnTo>
                  <a:pt x="183443" y="127698"/>
                </a:lnTo>
                <a:lnTo>
                  <a:pt x="153898" y="38011"/>
                </a:lnTo>
                <a:close/>
              </a:path>
            </a:pathLst>
          </a:custGeom>
          <a:solidFill>
            <a:srgbClr val="231F20"/>
          </a:solidFill>
        </p:spPr>
        <p:txBody>
          <a:bodyPr wrap="square" lIns="0" tIns="0" rIns="0" bIns="0" rtlCol="0"/>
          <a:lstStyle/>
          <a:p>
            <a:endParaRPr/>
          </a:p>
        </p:txBody>
      </p:sp>
      <p:sp>
        <p:nvSpPr>
          <p:cNvPr id="89" name="object 30"/>
          <p:cNvSpPr/>
          <p:nvPr/>
        </p:nvSpPr>
        <p:spPr>
          <a:xfrm>
            <a:off x="7495597" y="1152867"/>
            <a:ext cx="181610" cy="212090"/>
          </a:xfrm>
          <a:custGeom>
            <a:avLst/>
            <a:gdLst/>
            <a:ahLst/>
            <a:cxnLst/>
            <a:rect l="l" t="t" r="r" b="b"/>
            <a:pathLst>
              <a:path w="181610" h="212090">
                <a:moveTo>
                  <a:pt x="95465" y="0"/>
                </a:moveTo>
                <a:lnTo>
                  <a:pt x="89687" y="0"/>
                </a:lnTo>
                <a:lnTo>
                  <a:pt x="45530" y="4142"/>
                </a:lnTo>
                <a:lnTo>
                  <a:pt x="18049" y="18546"/>
                </a:lnTo>
                <a:lnTo>
                  <a:pt x="3965" y="46178"/>
                </a:lnTo>
                <a:lnTo>
                  <a:pt x="0" y="90004"/>
                </a:lnTo>
                <a:lnTo>
                  <a:pt x="0" y="121018"/>
                </a:lnTo>
                <a:lnTo>
                  <a:pt x="3918" y="165446"/>
                </a:lnTo>
                <a:lnTo>
                  <a:pt x="17897" y="193227"/>
                </a:lnTo>
                <a:lnTo>
                  <a:pt x="45273" y="207554"/>
                </a:lnTo>
                <a:lnTo>
                  <a:pt x="89382" y="211620"/>
                </a:lnTo>
                <a:lnTo>
                  <a:pt x="95161" y="211620"/>
                </a:lnTo>
                <a:lnTo>
                  <a:pt x="136310" y="208432"/>
                </a:lnTo>
                <a:lnTo>
                  <a:pt x="162809" y="197519"/>
                </a:lnTo>
                <a:lnTo>
                  <a:pt x="176994" y="176858"/>
                </a:lnTo>
                <a:lnTo>
                  <a:pt x="177928" y="169659"/>
                </a:lnTo>
                <a:lnTo>
                  <a:pt x="90906" y="169659"/>
                </a:lnTo>
                <a:lnTo>
                  <a:pt x="72974" y="167948"/>
                </a:lnTo>
                <a:lnTo>
                  <a:pt x="61680" y="160993"/>
                </a:lnTo>
                <a:lnTo>
                  <a:pt x="55802" y="146058"/>
                </a:lnTo>
                <a:lnTo>
                  <a:pt x="54154" y="121018"/>
                </a:lnTo>
                <a:lnTo>
                  <a:pt x="54132" y="90004"/>
                </a:lnTo>
                <a:lnTo>
                  <a:pt x="55554" y="65729"/>
                </a:lnTo>
                <a:lnTo>
                  <a:pt x="61071" y="50780"/>
                </a:lnTo>
                <a:lnTo>
                  <a:pt x="72459" y="43357"/>
                </a:lnTo>
                <a:lnTo>
                  <a:pt x="91516" y="41351"/>
                </a:lnTo>
                <a:lnTo>
                  <a:pt x="177316" y="41351"/>
                </a:lnTo>
                <a:lnTo>
                  <a:pt x="176570" y="35018"/>
                </a:lnTo>
                <a:lnTo>
                  <a:pt x="163304" y="14481"/>
                </a:lnTo>
                <a:lnTo>
                  <a:pt x="137324" y="3349"/>
                </a:lnTo>
                <a:lnTo>
                  <a:pt x="95465" y="0"/>
                </a:lnTo>
                <a:close/>
              </a:path>
              <a:path w="181610" h="212090">
                <a:moveTo>
                  <a:pt x="181203" y="131965"/>
                </a:moveTo>
                <a:lnTo>
                  <a:pt x="130124" y="131965"/>
                </a:lnTo>
                <a:lnTo>
                  <a:pt x="130124" y="139865"/>
                </a:lnTo>
                <a:lnTo>
                  <a:pt x="128205" y="154266"/>
                </a:lnTo>
                <a:lnTo>
                  <a:pt x="122069" y="163425"/>
                </a:lnTo>
                <a:lnTo>
                  <a:pt x="111146" y="168252"/>
                </a:lnTo>
                <a:lnTo>
                  <a:pt x="94869" y="169659"/>
                </a:lnTo>
                <a:lnTo>
                  <a:pt x="177928" y="169659"/>
                </a:lnTo>
                <a:lnTo>
                  <a:pt x="181203" y="144424"/>
                </a:lnTo>
                <a:lnTo>
                  <a:pt x="181203" y="131965"/>
                </a:lnTo>
                <a:close/>
              </a:path>
              <a:path w="181610" h="212090">
                <a:moveTo>
                  <a:pt x="177316" y="41351"/>
                </a:moveTo>
                <a:lnTo>
                  <a:pt x="95161" y="41351"/>
                </a:lnTo>
                <a:lnTo>
                  <a:pt x="112231" y="43204"/>
                </a:lnTo>
                <a:lnTo>
                  <a:pt x="122520" y="48648"/>
                </a:lnTo>
                <a:lnTo>
                  <a:pt x="127565" y="57515"/>
                </a:lnTo>
                <a:lnTo>
                  <a:pt x="128905" y="69634"/>
                </a:lnTo>
                <a:lnTo>
                  <a:pt x="128905" y="76314"/>
                </a:lnTo>
                <a:lnTo>
                  <a:pt x="180289" y="76314"/>
                </a:lnTo>
                <a:lnTo>
                  <a:pt x="180188" y="65729"/>
                </a:lnTo>
                <a:lnTo>
                  <a:pt x="177316" y="41351"/>
                </a:lnTo>
                <a:close/>
              </a:path>
            </a:pathLst>
          </a:custGeom>
          <a:solidFill>
            <a:srgbClr val="231F20"/>
          </a:solidFill>
        </p:spPr>
        <p:txBody>
          <a:bodyPr wrap="square" lIns="0" tIns="0" rIns="0" bIns="0" rtlCol="0"/>
          <a:lstStyle/>
          <a:p>
            <a:endParaRPr/>
          </a:p>
        </p:txBody>
      </p:sp>
      <p:sp>
        <p:nvSpPr>
          <p:cNvPr id="90" name="object 31"/>
          <p:cNvSpPr/>
          <p:nvPr/>
        </p:nvSpPr>
        <p:spPr>
          <a:xfrm>
            <a:off x="7705973" y="1154988"/>
            <a:ext cx="342260" cy="207060"/>
          </a:xfrm>
          <a:prstGeom prst="rect">
            <a:avLst/>
          </a:prstGeom>
          <a:blipFill>
            <a:blip r:embed="rId17"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cxnSp>
        <p:nvCxnSpPr>
          <p:cNvPr id="94" name="Düz Ok Bağlayıcısı 93"/>
          <p:cNvCxnSpPr/>
          <p:nvPr/>
        </p:nvCxnSpPr>
        <p:spPr>
          <a:xfrm>
            <a:off x="4005330" y="2894933"/>
            <a:ext cx="964886" cy="0"/>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5" name="Düz Ok Bağlayıcısı 94"/>
          <p:cNvCxnSpPr/>
          <p:nvPr/>
        </p:nvCxnSpPr>
        <p:spPr>
          <a:xfrm>
            <a:off x="7907657" y="2987698"/>
            <a:ext cx="964886" cy="0"/>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6" name="Dikdörtgen 95"/>
          <p:cNvSpPr/>
          <p:nvPr/>
        </p:nvSpPr>
        <p:spPr>
          <a:xfrm>
            <a:off x="6197721" y="4327480"/>
            <a:ext cx="6096000" cy="1077218"/>
          </a:xfrm>
          <a:prstGeom prst="rect">
            <a:avLst/>
          </a:prstGeom>
        </p:spPr>
        <p:txBody>
          <a:bodyPr>
            <a:spAutoFit/>
          </a:bodyPr>
          <a:lstStyle/>
          <a:p>
            <a:pPr marL="285750" indent="-285750">
              <a:buFont typeface="Arial" panose="020B0604020202020204" pitchFamily="34" charset="0"/>
              <a:buChar char="•"/>
            </a:pPr>
            <a:r>
              <a:rPr lang="tr-TR" sz="1600" dirty="0"/>
              <a:t>Araba Parçaları Sanayi</a:t>
            </a:r>
          </a:p>
          <a:p>
            <a:pPr marL="285750" indent="-285750">
              <a:buFont typeface="Arial" panose="020B0604020202020204" pitchFamily="34" charset="0"/>
              <a:buChar char="•"/>
            </a:pPr>
            <a:r>
              <a:rPr lang="tr-TR" sz="1600" dirty="0"/>
              <a:t>Asfalt Malzemesi</a:t>
            </a:r>
          </a:p>
          <a:p>
            <a:pPr marL="285750" indent="-285750">
              <a:buFont typeface="Arial" panose="020B0604020202020204" pitchFamily="34" charset="0"/>
              <a:buChar char="•"/>
            </a:pPr>
            <a:r>
              <a:rPr lang="tr-TR" sz="1600" dirty="0"/>
              <a:t>Topraklama Direnç Düşürücü</a:t>
            </a:r>
          </a:p>
          <a:p>
            <a:pPr marL="285750" indent="-285750">
              <a:buFont typeface="Arial" panose="020B0604020202020204" pitchFamily="34" charset="0"/>
              <a:buChar char="•"/>
            </a:pPr>
            <a:r>
              <a:rPr lang="tr-TR" sz="1600" dirty="0"/>
              <a:t>İnşaat Sektörü (Kalıp Yağı)</a:t>
            </a:r>
          </a:p>
        </p:txBody>
      </p:sp>
      <p:sp>
        <p:nvSpPr>
          <p:cNvPr id="97" name="Metin kutusu 96"/>
          <p:cNvSpPr txBox="1"/>
          <p:nvPr/>
        </p:nvSpPr>
        <p:spPr>
          <a:xfrm>
            <a:off x="328041" y="1501057"/>
            <a:ext cx="817853" cy="261610"/>
          </a:xfrm>
          <a:prstGeom prst="rect">
            <a:avLst/>
          </a:prstGeom>
          <a:noFill/>
        </p:spPr>
        <p:txBody>
          <a:bodyPr wrap="none" rtlCol="0">
            <a:spAutoFit/>
          </a:bodyPr>
          <a:lstStyle/>
          <a:p>
            <a:r>
              <a:rPr lang="tr-TR" sz="1100" b="1" dirty="0">
                <a:solidFill>
                  <a:srgbClr val="922E46"/>
                </a:solidFill>
              </a:rPr>
              <a:t>Piroliz yağı</a:t>
            </a:r>
          </a:p>
        </p:txBody>
      </p:sp>
      <p:sp>
        <p:nvSpPr>
          <p:cNvPr id="98" name="Metin kutusu 97"/>
          <p:cNvSpPr txBox="1"/>
          <p:nvPr/>
        </p:nvSpPr>
        <p:spPr>
          <a:xfrm>
            <a:off x="2439757" y="1586846"/>
            <a:ext cx="676788" cy="261610"/>
          </a:xfrm>
          <a:prstGeom prst="rect">
            <a:avLst/>
          </a:prstGeom>
          <a:noFill/>
        </p:spPr>
        <p:txBody>
          <a:bodyPr wrap="none" rtlCol="0">
            <a:spAutoFit/>
          </a:bodyPr>
          <a:lstStyle/>
          <a:p>
            <a:r>
              <a:rPr lang="tr-TR" sz="1100" b="1" dirty="0">
                <a:solidFill>
                  <a:srgbClr val="922E46"/>
                </a:solidFill>
              </a:rPr>
              <a:t>Çelik Tel</a:t>
            </a:r>
          </a:p>
        </p:txBody>
      </p:sp>
      <p:sp>
        <p:nvSpPr>
          <p:cNvPr id="99" name="Metin kutusu 98"/>
          <p:cNvSpPr txBox="1"/>
          <p:nvPr/>
        </p:nvSpPr>
        <p:spPr>
          <a:xfrm>
            <a:off x="2705767" y="2143906"/>
            <a:ext cx="949299" cy="261610"/>
          </a:xfrm>
          <a:prstGeom prst="rect">
            <a:avLst/>
          </a:prstGeom>
          <a:noFill/>
        </p:spPr>
        <p:txBody>
          <a:bodyPr wrap="none" rtlCol="0">
            <a:spAutoFit/>
          </a:bodyPr>
          <a:lstStyle/>
          <a:p>
            <a:r>
              <a:rPr lang="tr-TR" sz="1100" b="1" dirty="0">
                <a:solidFill>
                  <a:srgbClr val="922E46"/>
                </a:solidFill>
              </a:rPr>
              <a:t>Sentetik Gaz</a:t>
            </a:r>
          </a:p>
        </p:txBody>
      </p:sp>
      <p:sp>
        <p:nvSpPr>
          <p:cNvPr id="100" name="Metin kutusu 99"/>
          <p:cNvSpPr txBox="1"/>
          <p:nvPr/>
        </p:nvSpPr>
        <p:spPr>
          <a:xfrm>
            <a:off x="2506047" y="3482900"/>
            <a:ext cx="987771" cy="261610"/>
          </a:xfrm>
          <a:prstGeom prst="rect">
            <a:avLst/>
          </a:prstGeom>
          <a:noFill/>
        </p:spPr>
        <p:txBody>
          <a:bodyPr wrap="none" rtlCol="0">
            <a:spAutoFit/>
          </a:bodyPr>
          <a:lstStyle/>
          <a:p>
            <a:r>
              <a:rPr lang="tr-TR" sz="1100" b="1" dirty="0">
                <a:solidFill>
                  <a:srgbClr val="922E46"/>
                </a:solidFill>
              </a:rPr>
              <a:t>Karbon Siyahı</a:t>
            </a:r>
          </a:p>
        </p:txBody>
      </p:sp>
      <p:sp>
        <p:nvSpPr>
          <p:cNvPr id="91" name="Metin kutusu 1"/>
          <p:cNvSpPr txBox="1"/>
          <p:nvPr/>
        </p:nvSpPr>
        <p:spPr>
          <a:xfrm>
            <a:off x="483089" y="216993"/>
            <a:ext cx="7930216" cy="461665"/>
          </a:xfrm>
          <a:prstGeom prst="rect">
            <a:avLst/>
          </a:prstGeom>
          <a:no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sz="2400" b="1" dirty="0">
                <a:solidFill>
                  <a:srgbClr val="922E46"/>
                </a:solidFill>
                <a:latin typeface="+mj-lt"/>
              </a:rPr>
              <a:t>KARBON SİYAHI ÜRETİM SÜRECİ VE KULLANIM ALANLARI </a:t>
            </a:r>
            <a:endParaRPr lang="en-US" sz="2400" b="1" dirty="0">
              <a:solidFill>
                <a:srgbClr val="922E46"/>
              </a:solidFill>
              <a:latin typeface="+mj-lt"/>
            </a:endParaRPr>
          </a:p>
        </p:txBody>
      </p:sp>
      <p:sp>
        <p:nvSpPr>
          <p:cNvPr id="54" name="object 111"/>
          <p:cNvSpPr/>
          <p:nvPr/>
        </p:nvSpPr>
        <p:spPr>
          <a:xfrm flipV="1">
            <a:off x="483089" y="545105"/>
            <a:ext cx="10618500" cy="166158"/>
          </a:xfrm>
          <a:custGeom>
            <a:avLst/>
            <a:gdLst/>
            <a:ahLst/>
            <a:cxnLst/>
            <a:rect l="l" t="t" r="r" b="b"/>
            <a:pathLst>
              <a:path w="8996426">
                <a:moveTo>
                  <a:pt x="0" y="0"/>
                </a:moveTo>
                <a:lnTo>
                  <a:pt x="8996426" y="0"/>
                </a:lnTo>
              </a:path>
            </a:pathLst>
          </a:custGeom>
          <a:ln w="12192">
            <a:solidFill>
              <a:srgbClr val="A21F1F"/>
            </a:solidFill>
            <a:prstDash val="solid"/>
          </a:ln>
        </p:spPr>
        <p:txBody>
          <a:bodyPr wrap="square" lIns="0" tIns="0" rIns="0" bIns="0" rtlCol="0">
            <a:noAutofit/>
          </a:bodyPr>
          <a:lstStyle/>
          <a:p>
            <a:endParaRPr sz="1588"/>
          </a:p>
        </p:txBody>
      </p:sp>
    </p:spTree>
    <p:extLst>
      <p:ext uri="{BB962C8B-B14F-4D97-AF65-F5344CB8AC3E}">
        <p14:creationId xmlns:p14="http://schemas.microsoft.com/office/powerpoint/2010/main" val="48930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94755992-8E30-4101-AA5A-6D8277A20348}" type="slidenum">
              <a:rPr lang="tr-TR" smtClean="0"/>
              <a:t>19</a:t>
            </a:fld>
            <a:endParaRPr lang="tr-TR"/>
          </a:p>
        </p:txBody>
      </p:sp>
      <p:sp>
        <p:nvSpPr>
          <p:cNvPr id="5" name="Metin kutusu 1"/>
          <p:cNvSpPr txBox="1"/>
          <p:nvPr/>
        </p:nvSpPr>
        <p:spPr>
          <a:xfrm>
            <a:off x="974785" y="700834"/>
            <a:ext cx="9144000" cy="3970318"/>
          </a:xfrm>
          <a:prstGeom prst="rect">
            <a:avLst/>
          </a:prstGeom>
          <a:no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b="1" dirty="0">
                <a:solidFill>
                  <a:srgbClr val="FF0000"/>
                </a:solidFill>
              </a:rPr>
              <a:t>Misyonumuz</a:t>
            </a:r>
            <a:r>
              <a:rPr lang="tr-TR" dirty="0">
                <a:solidFill>
                  <a:srgbClr val="FF0000"/>
                </a:solidFill>
              </a:rPr>
              <a:t>; </a:t>
            </a:r>
          </a:p>
          <a:p>
            <a:pPr algn="ctr"/>
            <a:r>
              <a:rPr lang="tr-TR" dirty="0"/>
              <a:t>Atığınız ne olursa olsun, bunu dünyada kabul edilmiş en iyi ve çevre dostu teknolojilerle bertaraf etme yeteneklerine sahip, Türkiye’nin en güvenilir Çevre Şirketi olmaktır. </a:t>
            </a:r>
          </a:p>
          <a:p>
            <a:pPr algn="ctr"/>
            <a:r>
              <a:rPr lang="tr-TR" dirty="0"/>
              <a:t> </a:t>
            </a:r>
          </a:p>
          <a:p>
            <a:pPr algn="ctr"/>
            <a:r>
              <a:rPr lang="tr-TR" b="1" dirty="0">
                <a:solidFill>
                  <a:srgbClr val="FF0000"/>
                </a:solidFill>
              </a:rPr>
              <a:t>Vizyonumuz</a:t>
            </a:r>
            <a:r>
              <a:rPr lang="tr-TR" dirty="0">
                <a:solidFill>
                  <a:srgbClr val="FF0000"/>
                </a:solidFill>
              </a:rPr>
              <a:t>; </a:t>
            </a:r>
          </a:p>
          <a:p>
            <a:pPr algn="ctr"/>
            <a:r>
              <a:rPr lang="tr-TR" dirty="0"/>
              <a:t>Mevcut tesislerimize “her çeşit atığı bertaraf edebilme” amacına yönelerek eksik teknolojileri kazandırmak, Üniversite ve Tübitak işbirlikleri ile yeni teknolojilerden ilk faydalanan olmak ve güçlü analiz teknikleri ile Ülkemizin en güvenilir çevre data-</a:t>
            </a:r>
            <a:r>
              <a:rPr lang="tr-TR" dirty="0" err="1"/>
              <a:t>bank’ına</a:t>
            </a:r>
            <a:r>
              <a:rPr lang="tr-TR" dirty="0"/>
              <a:t> sahip olmaktır. </a:t>
            </a:r>
          </a:p>
          <a:p>
            <a:pPr algn="ctr"/>
            <a:endParaRPr lang="tr-TR" sz="3600" b="1" dirty="0">
              <a:solidFill>
                <a:srgbClr val="922E46"/>
              </a:solidFill>
              <a:latin typeface="+mj-lt"/>
            </a:endParaRPr>
          </a:p>
          <a:p>
            <a:pPr algn="ctr"/>
            <a:r>
              <a:rPr lang="tr-TR" sz="3600" b="1" dirty="0">
                <a:solidFill>
                  <a:srgbClr val="922E46"/>
                </a:solidFill>
                <a:latin typeface="+mj-lt"/>
              </a:rPr>
              <a:t>İLGİNİZ İÇİN TEŞEKKÜR EDERİZ.</a:t>
            </a:r>
          </a:p>
          <a:p>
            <a:pPr algn="ctr"/>
            <a:endParaRPr lang="en-US" sz="3600" b="1" dirty="0">
              <a:solidFill>
                <a:srgbClr val="922E46"/>
              </a:solidFill>
              <a:latin typeface="+mj-lt"/>
            </a:endParaRPr>
          </a:p>
        </p:txBody>
      </p:sp>
      <p:pic>
        <p:nvPicPr>
          <p:cNvPr id="6" name="Resim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73562" y="4454389"/>
            <a:ext cx="4172755" cy="1731718"/>
          </a:xfrm>
          <a:prstGeom prst="rect">
            <a:avLst/>
          </a:prstGeom>
        </p:spPr>
      </p:pic>
    </p:spTree>
    <p:extLst>
      <p:ext uri="{BB962C8B-B14F-4D97-AF65-F5344CB8AC3E}">
        <p14:creationId xmlns:p14="http://schemas.microsoft.com/office/powerpoint/2010/main" val="2537176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11">
            <a:extLst>
              <a:ext uri="{FF2B5EF4-FFF2-40B4-BE49-F238E27FC236}">
                <a16:creationId xmlns:a16="http://schemas.microsoft.com/office/drawing/2014/main" id="{26D46C4D-98CA-464E-97C0-F04F5817BD64}"/>
              </a:ext>
            </a:extLst>
          </p:cNvPr>
          <p:cNvSpPr txBox="1"/>
          <p:nvPr/>
        </p:nvSpPr>
        <p:spPr>
          <a:xfrm>
            <a:off x="184729" y="290321"/>
            <a:ext cx="11425382" cy="6044732"/>
          </a:xfrm>
          <a:prstGeom prst="rect">
            <a:avLst/>
          </a:prstGeom>
          <a:noFill/>
        </p:spPr>
        <p:txBody>
          <a:bodyPr wrap="square">
            <a:spAutoFit/>
          </a:bodyPr>
          <a:lstStyle/>
          <a:p>
            <a:pPr algn="just">
              <a:lnSpc>
                <a:spcPct val="107000"/>
              </a:lnSpc>
              <a:spcAft>
                <a:spcPts val="800"/>
              </a:spcAft>
            </a:pPr>
            <a:r>
              <a:rPr lang="tr-TR" sz="4000" b="1" spc="-150" dirty="0">
                <a:solidFill>
                  <a:srgbClr val="922E46"/>
                </a:solidFill>
              </a:rPr>
              <a:t>GİRİŞ</a:t>
            </a:r>
            <a:endParaRPr lang="tr-TR" sz="4000" dirty="0">
              <a:effectLst/>
              <a:ea typeface="Calibri" panose="020F0502020204030204" pitchFamily="34" charset="0"/>
              <a:cs typeface="Times New Roman" panose="02020603050405020304" pitchFamily="18" charset="0"/>
            </a:endParaRPr>
          </a:p>
          <a:p>
            <a:pPr marL="285750" indent="-285750">
              <a:lnSpc>
                <a:spcPct val="150000"/>
              </a:lnSpc>
              <a:spcAft>
                <a:spcPts val="800"/>
              </a:spcAft>
              <a:buFont typeface="Wingdings" panose="05000000000000000000" pitchFamily="2" charset="2"/>
              <a:buChar char="Ø"/>
            </a:pPr>
            <a:r>
              <a:rPr lang="tr-TR" sz="2400" dirty="0">
                <a:effectLst/>
                <a:latin typeface="Calibri" panose="020F0502020204030204" pitchFamily="34" charset="0"/>
                <a:ea typeface="Calibri" panose="020F0502020204030204" pitchFamily="34" charset="0"/>
                <a:cs typeface="Times New Roman" panose="02020603050405020304" pitchFamily="18" charset="0"/>
              </a:rPr>
              <a:t>Globalleşme sonucu iletişim ve etkileşimi artan dünya ile hızla artan nüfus ve değişen yaşam standartları gerek atık hacmini gerekse de</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atık kompozisyonunu çeşitlendirmekte</a:t>
            </a:r>
            <a:r>
              <a:rPr lang="tr-TR" sz="2400" dirty="0">
                <a:effectLst/>
                <a:latin typeface="Calibri" panose="020F0502020204030204" pitchFamily="34" charset="0"/>
                <a:ea typeface="Calibri" panose="020F0502020204030204" pitchFamily="34" charset="0"/>
                <a:cs typeface="Times New Roman" panose="02020603050405020304" pitchFamily="18" charset="0"/>
              </a:rPr>
              <a:t>; sonuç </a:t>
            </a:r>
            <a:r>
              <a:rPr lang="tr-TR" sz="2400" dirty="0">
                <a:latin typeface="Calibri" panose="020F0502020204030204" pitchFamily="34" charset="0"/>
                <a:ea typeface="Calibri" panose="020F0502020204030204" pitchFamily="34" charset="0"/>
                <a:cs typeface="Times New Roman" panose="02020603050405020304" pitchFamily="18" charset="0"/>
              </a:rPr>
              <a:t>olarak bu </a:t>
            </a:r>
            <a:r>
              <a:rPr lang="tr-T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atıkların kontrol ve yönetimini zorlaştırmaktadır</a:t>
            </a:r>
            <a:r>
              <a:rPr lang="tr-TR" sz="2400" dirty="0">
                <a:effectLst/>
                <a:latin typeface="Calibri" panose="020F0502020204030204" pitchFamily="34" charset="0"/>
                <a:ea typeface="Calibri" panose="020F0502020204030204" pitchFamily="34" charset="0"/>
                <a:cs typeface="Times New Roman" panose="02020603050405020304" pitchFamily="18" charset="0"/>
              </a:rPr>
              <a:t>. </a:t>
            </a:r>
          </a:p>
          <a:p>
            <a:pPr marL="285750" indent="-285750">
              <a:lnSpc>
                <a:spcPct val="150000"/>
              </a:lnSpc>
              <a:spcAft>
                <a:spcPts val="800"/>
              </a:spcAft>
              <a:buFont typeface="Wingdings" panose="05000000000000000000" pitchFamily="2" charset="2"/>
              <a:buChar char="Ø"/>
            </a:pPr>
            <a:r>
              <a:rPr lang="tr-TR" sz="2400" dirty="0">
                <a:effectLst/>
                <a:latin typeface="Calibri" panose="020F0502020204030204" pitchFamily="34" charset="0"/>
                <a:ea typeface="Calibri" panose="020F0502020204030204" pitchFamily="34" charset="0"/>
                <a:cs typeface="Times New Roman" panose="02020603050405020304" pitchFamily="18" charset="0"/>
              </a:rPr>
              <a:t>Katı atıkların oluşturduğu kirlilik ile buna bağlı sorunların her geçen gün artması, doğal kaynakların azalması ekonomik ve diğer nedenlerle </a:t>
            </a:r>
            <a:r>
              <a:rPr lang="tr-T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çağımızda katı atık yönetimi gittikçe önem kazanmaktadır</a:t>
            </a:r>
            <a:r>
              <a:rPr lang="tr-TR" sz="2400" dirty="0">
                <a:effectLst/>
                <a:latin typeface="Calibri" panose="020F0502020204030204" pitchFamily="34" charset="0"/>
                <a:ea typeface="Calibri" panose="020F0502020204030204" pitchFamily="34" charset="0"/>
                <a:cs typeface="Times New Roman" panose="02020603050405020304" pitchFamily="18" charset="0"/>
              </a:rPr>
              <a:t>. </a:t>
            </a:r>
          </a:p>
          <a:p>
            <a:pPr marL="285750" indent="-285750">
              <a:lnSpc>
                <a:spcPct val="150000"/>
              </a:lnSpc>
              <a:spcAft>
                <a:spcPts val="800"/>
              </a:spcAft>
              <a:buFont typeface="Wingdings" panose="05000000000000000000" pitchFamily="2" charset="2"/>
              <a:buChar char="Ø"/>
            </a:pPr>
            <a:r>
              <a:rPr lang="tr-TR" sz="2400" dirty="0">
                <a:effectLst/>
                <a:latin typeface="Calibri" panose="020F0502020204030204" pitchFamily="34" charset="0"/>
                <a:ea typeface="Calibri" panose="020F0502020204030204" pitchFamily="34" charset="0"/>
                <a:cs typeface="Times New Roman" panose="02020603050405020304" pitchFamily="18" charset="0"/>
              </a:rPr>
              <a:t>Bu nedenle atığın ortaya çıkışından nihai </a:t>
            </a:r>
            <a:r>
              <a:rPr lang="tr-TR" sz="2400" dirty="0" err="1">
                <a:effectLst/>
                <a:latin typeface="Calibri" panose="020F0502020204030204" pitchFamily="34" charset="0"/>
                <a:ea typeface="Calibri" panose="020F0502020204030204" pitchFamily="34" charset="0"/>
                <a:cs typeface="Times New Roman" panose="02020603050405020304" pitchFamily="18" charset="0"/>
              </a:rPr>
              <a:t>bertarafına</a:t>
            </a:r>
            <a:r>
              <a:rPr lang="tr-TR" sz="2400" dirty="0">
                <a:effectLst/>
                <a:latin typeface="Calibri" panose="020F0502020204030204" pitchFamily="34" charset="0"/>
                <a:ea typeface="Calibri" panose="020F0502020204030204" pitchFamily="34" charset="0"/>
                <a:cs typeface="Times New Roman" panose="02020603050405020304" pitchFamily="18" charset="0"/>
              </a:rPr>
              <a:t> kadar bütün kademeleri içine alan </a:t>
            </a:r>
            <a:r>
              <a:rPr lang="tr-TR"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entegre bir katı atık yönetiminin unsurları ve bunların birbirleri ile ilişkilerinin çok iyi bilinmesi gerekmektedir</a:t>
            </a:r>
            <a:r>
              <a:rPr lang="tr-TR" sz="2400" dirty="0">
                <a:effectLst/>
                <a:latin typeface="Calibri" panose="020F0502020204030204" pitchFamily="34" charset="0"/>
                <a:ea typeface="Calibri" panose="020F0502020204030204" pitchFamily="34" charset="0"/>
                <a:cs typeface="Times New Roman" panose="02020603050405020304" pitchFamily="18" charset="0"/>
              </a:rPr>
              <a:t>.</a:t>
            </a:r>
          </a:p>
        </p:txBody>
      </p:sp>
      <p:pic>
        <p:nvPicPr>
          <p:cNvPr id="1026" name="Picture 2" descr="Temiz çevr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662249" y="279088"/>
            <a:ext cx="1459781" cy="1088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40869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a:extLst>
              <a:ext uri="{FF2B5EF4-FFF2-40B4-BE49-F238E27FC236}">
                <a16:creationId xmlns:a16="http://schemas.microsoft.com/office/drawing/2014/main" id="{7D7311FE-7AD7-4AEF-8E57-C0CC208AEF61}"/>
              </a:ext>
            </a:extLst>
          </p:cNvPr>
          <p:cNvSpPr txBox="1">
            <a:spLocks/>
          </p:cNvSpPr>
          <p:nvPr/>
        </p:nvSpPr>
        <p:spPr>
          <a:xfrm>
            <a:off x="1086643" y="1154257"/>
            <a:ext cx="10018713" cy="66616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tr-TR" sz="4000" b="1" spc="-150" dirty="0">
                <a:ln w="3175" cmpd="sng">
                  <a:noFill/>
                </a:ln>
                <a:solidFill>
                  <a:srgbClr val="922E46"/>
                </a:solidFill>
                <a:latin typeface="+mn-lt"/>
                <a:ea typeface="+mn-ea"/>
                <a:cs typeface="+mn-cs"/>
              </a:rPr>
              <a:t>DOĞRU ATIK YÖNETİMİ NASIL OLUR?</a:t>
            </a:r>
          </a:p>
        </p:txBody>
      </p:sp>
      <p:sp>
        <p:nvSpPr>
          <p:cNvPr id="5" name="İçerik Yer Tutucusu 2">
            <a:extLst>
              <a:ext uri="{FF2B5EF4-FFF2-40B4-BE49-F238E27FC236}">
                <a16:creationId xmlns:a16="http://schemas.microsoft.com/office/drawing/2014/main" id="{FE69B3EA-01CD-488B-A53E-BB325F31370B}"/>
              </a:ext>
            </a:extLst>
          </p:cNvPr>
          <p:cNvSpPr txBox="1">
            <a:spLocks/>
          </p:cNvSpPr>
          <p:nvPr/>
        </p:nvSpPr>
        <p:spPr>
          <a:xfrm>
            <a:off x="1086643" y="2089945"/>
            <a:ext cx="10150358" cy="3985540"/>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lnSpc>
                <a:spcPct val="150000"/>
              </a:lnSpc>
              <a:buFont typeface="Wingdings" panose="05000000000000000000" pitchFamily="2" charset="2"/>
              <a:buChar char="Ø"/>
            </a:pPr>
            <a:r>
              <a:rPr lang="tr-TR" sz="3400" dirty="0"/>
              <a:t>Her atık –mümkünse- daha kaynağından çıkmadan, atık türlerine göre </a:t>
            </a:r>
            <a:r>
              <a:rPr lang="tr-TR" sz="3400" dirty="0">
                <a:solidFill>
                  <a:srgbClr val="FF0000"/>
                </a:solidFill>
              </a:rPr>
              <a:t>ayrılarak</a:t>
            </a:r>
            <a:r>
              <a:rPr lang="tr-TR" sz="3400" dirty="0"/>
              <a:t> uygun ambalajlarda biriktirilir.</a:t>
            </a:r>
          </a:p>
          <a:p>
            <a:pPr marL="457200" indent="-457200" algn="l">
              <a:lnSpc>
                <a:spcPct val="150000"/>
              </a:lnSpc>
              <a:buFont typeface="Wingdings" panose="05000000000000000000" pitchFamily="2" charset="2"/>
              <a:buChar char="Ø"/>
            </a:pPr>
            <a:r>
              <a:rPr lang="tr-TR" sz="3400" dirty="0"/>
              <a:t>Biriktirilen atıklar uygun lisanslı araçlarla taşınmak suretiyle lisanslı </a:t>
            </a:r>
            <a:r>
              <a:rPr lang="tr-TR" sz="3400" dirty="0">
                <a:solidFill>
                  <a:srgbClr val="FF0000"/>
                </a:solidFill>
              </a:rPr>
              <a:t>geri kazanım </a:t>
            </a:r>
            <a:r>
              <a:rPr lang="tr-TR" sz="3400" dirty="0" smtClean="0"/>
              <a:t>tesislerine gönderilir.</a:t>
            </a:r>
          </a:p>
          <a:p>
            <a:pPr marL="457200" indent="-457200" algn="l">
              <a:lnSpc>
                <a:spcPct val="150000"/>
              </a:lnSpc>
              <a:buFont typeface="Wingdings" panose="05000000000000000000" pitchFamily="2" charset="2"/>
              <a:buChar char="Ø"/>
            </a:pPr>
            <a:r>
              <a:rPr lang="tr-TR" sz="3400" dirty="0" smtClean="0"/>
              <a:t>Geri </a:t>
            </a:r>
            <a:r>
              <a:rPr lang="tr-TR" sz="3400" dirty="0"/>
              <a:t>Kazanımı mümkün değilse </a:t>
            </a:r>
            <a:r>
              <a:rPr lang="tr-TR" sz="3400" dirty="0">
                <a:solidFill>
                  <a:srgbClr val="FF0000"/>
                </a:solidFill>
              </a:rPr>
              <a:t> </a:t>
            </a:r>
            <a:r>
              <a:rPr lang="tr-TR" sz="3400" dirty="0" err="1">
                <a:solidFill>
                  <a:srgbClr val="FF0000"/>
                </a:solidFill>
              </a:rPr>
              <a:t>bertarafı</a:t>
            </a:r>
            <a:r>
              <a:rPr lang="tr-TR" sz="3400" dirty="0">
                <a:solidFill>
                  <a:srgbClr val="FF0000"/>
                </a:solidFill>
              </a:rPr>
              <a:t> </a:t>
            </a:r>
            <a:r>
              <a:rPr lang="tr-TR" sz="3400" dirty="0"/>
              <a:t>sağlanır.</a:t>
            </a:r>
          </a:p>
          <a:p>
            <a:pPr marL="457200" indent="-457200" algn="l">
              <a:lnSpc>
                <a:spcPct val="150000"/>
              </a:lnSpc>
              <a:buFont typeface="Wingdings" panose="05000000000000000000" pitchFamily="2" charset="2"/>
              <a:buChar char="Ø"/>
            </a:pPr>
            <a:endParaRPr lang="tr-TR" sz="3400" dirty="0"/>
          </a:p>
          <a:p>
            <a:pPr>
              <a:lnSpc>
                <a:spcPct val="150000"/>
              </a:lnSpc>
            </a:pPr>
            <a:endParaRPr lang="tr-TR" dirty="0"/>
          </a:p>
          <a:p>
            <a:pPr>
              <a:lnSpc>
                <a:spcPct val="150000"/>
              </a:lnSpc>
            </a:pPr>
            <a:endParaRPr lang="tr-TR" dirty="0"/>
          </a:p>
          <a:p>
            <a:pPr>
              <a:lnSpc>
                <a:spcPct val="150000"/>
              </a:lnSpc>
            </a:pPr>
            <a:endParaRPr lang="tr-TR" dirty="0"/>
          </a:p>
        </p:txBody>
      </p:sp>
      <p:pic>
        <p:nvPicPr>
          <p:cNvPr id="6146" name="Picture 2" descr="Temiz çevre png indir ücretsiz - Doğal çevre Dünya Ekoloji - temiz çevre  şeffaf PNG görüntüsü"/>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572258" y="260119"/>
            <a:ext cx="1329486" cy="1227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35821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a:extLst>
              <a:ext uri="{FF2B5EF4-FFF2-40B4-BE49-F238E27FC236}">
                <a16:creationId xmlns:a16="http://schemas.microsoft.com/office/drawing/2014/main" id="{D873E18E-636E-4337-A15C-1F3D80F06ED2}"/>
              </a:ext>
            </a:extLst>
          </p:cNvPr>
          <p:cNvSpPr>
            <a:spLocks noGrp="1"/>
          </p:cNvSpPr>
          <p:nvPr/>
        </p:nvSpPr>
        <p:spPr>
          <a:xfrm>
            <a:off x="1247669" y="105995"/>
            <a:ext cx="10018713" cy="991736"/>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tr-TR" b="1" spc="-150" dirty="0">
                <a:solidFill>
                  <a:srgbClr val="922E46"/>
                </a:solidFill>
                <a:latin typeface="+mn-lt"/>
                <a:ea typeface="+mn-ea"/>
                <a:cs typeface="+mn-cs"/>
              </a:rPr>
              <a:t>DOĞRU </a:t>
            </a:r>
            <a:r>
              <a:rPr lang="tr-TR" b="1" spc="-150" dirty="0" smtClean="0">
                <a:solidFill>
                  <a:srgbClr val="922E46"/>
                </a:solidFill>
                <a:latin typeface="+mn-lt"/>
                <a:ea typeface="+mn-ea"/>
                <a:cs typeface="+mn-cs"/>
              </a:rPr>
              <a:t>SIFIR ATIK </a:t>
            </a:r>
            <a:r>
              <a:rPr lang="tr-TR" b="1" spc="-150" dirty="0">
                <a:solidFill>
                  <a:srgbClr val="922E46"/>
                </a:solidFill>
                <a:latin typeface="+mn-lt"/>
                <a:ea typeface="+mn-ea"/>
                <a:cs typeface="+mn-cs"/>
              </a:rPr>
              <a:t>YÖNETİMİ</a:t>
            </a:r>
          </a:p>
        </p:txBody>
      </p:sp>
      <p:sp>
        <p:nvSpPr>
          <p:cNvPr id="9" name="Metin kutusu 8">
            <a:extLst>
              <a:ext uri="{FF2B5EF4-FFF2-40B4-BE49-F238E27FC236}">
                <a16:creationId xmlns:a16="http://schemas.microsoft.com/office/drawing/2014/main" id="{5C5C9E17-71BA-45D5-9F5D-9CD718D0476B}"/>
              </a:ext>
            </a:extLst>
          </p:cNvPr>
          <p:cNvSpPr txBox="1"/>
          <p:nvPr/>
        </p:nvSpPr>
        <p:spPr>
          <a:xfrm>
            <a:off x="1479666" y="902197"/>
            <a:ext cx="6005812" cy="5447645"/>
          </a:xfrm>
          <a:prstGeom prst="rect">
            <a:avLst/>
          </a:prstGeom>
          <a:noFill/>
        </p:spPr>
        <p:txBody>
          <a:bodyPr wrap="square">
            <a:spAutoFit/>
          </a:bodyPr>
          <a:lstStyle/>
          <a:p>
            <a:pPr>
              <a:lnSpc>
                <a:spcPct val="150000"/>
              </a:lnSpc>
            </a:pPr>
            <a:r>
              <a:rPr lang="tr-TR" b="1" dirty="0" smtClean="0">
                <a:solidFill>
                  <a:srgbClr val="922E46"/>
                </a:solidFill>
              </a:rPr>
              <a:t>Atık Yönetimi aşağıdaki faaliyetlerin bütünüdür:</a:t>
            </a:r>
          </a:p>
          <a:p>
            <a:pPr algn="just">
              <a:lnSpc>
                <a:spcPct val="150000"/>
              </a:lnSpc>
              <a:buFont typeface="Wingdings" panose="05000000000000000000" pitchFamily="2" charset="2"/>
              <a:buChar char="Ø"/>
            </a:pPr>
            <a:r>
              <a:rPr lang="tr-TR" sz="1600" dirty="0" smtClean="0"/>
              <a:t>  </a:t>
            </a:r>
            <a:r>
              <a:rPr lang="tr-TR" sz="1600" b="1" dirty="0" smtClean="0"/>
              <a:t>ÖNLEME</a:t>
            </a:r>
          </a:p>
          <a:p>
            <a:pPr lvl="1" algn="just">
              <a:lnSpc>
                <a:spcPct val="150000"/>
              </a:lnSpc>
              <a:buFont typeface="Wingdings" panose="05000000000000000000" pitchFamily="2" charset="2"/>
              <a:buChar char="Ø"/>
            </a:pPr>
            <a:r>
              <a:rPr lang="tr-TR" sz="1600" dirty="0" smtClean="0"/>
              <a:t>  Atık </a:t>
            </a:r>
            <a:r>
              <a:rPr lang="tr-TR" sz="1600" dirty="0"/>
              <a:t>oluşumunun olabildiğince önlenmesi</a:t>
            </a:r>
          </a:p>
          <a:p>
            <a:pPr lvl="1" algn="just">
              <a:lnSpc>
                <a:spcPct val="150000"/>
              </a:lnSpc>
              <a:buFont typeface="Wingdings" panose="05000000000000000000" pitchFamily="2" charset="2"/>
              <a:buChar char="Ø"/>
            </a:pPr>
            <a:r>
              <a:rPr lang="tr-TR" sz="1600" dirty="0" smtClean="0"/>
              <a:t>  Kaynağında </a:t>
            </a:r>
            <a:r>
              <a:rPr lang="tr-TR" sz="1600" dirty="0"/>
              <a:t>atık miktarının azaltılması</a:t>
            </a:r>
          </a:p>
          <a:p>
            <a:pPr algn="just">
              <a:lnSpc>
                <a:spcPct val="150000"/>
              </a:lnSpc>
              <a:buFont typeface="Wingdings" panose="05000000000000000000" pitchFamily="2" charset="2"/>
              <a:buChar char="Ø"/>
            </a:pPr>
            <a:r>
              <a:rPr lang="tr-TR" sz="1600" dirty="0"/>
              <a:t>  </a:t>
            </a:r>
            <a:r>
              <a:rPr lang="tr-TR" sz="1600" b="1" dirty="0" smtClean="0"/>
              <a:t>YENİDEN KULLANIM</a:t>
            </a:r>
          </a:p>
          <a:p>
            <a:pPr lvl="1" algn="just">
              <a:lnSpc>
                <a:spcPct val="150000"/>
              </a:lnSpc>
              <a:buFont typeface="Wingdings" panose="05000000000000000000" pitchFamily="2" charset="2"/>
              <a:buChar char="Ø"/>
            </a:pPr>
            <a:r>
              <a:rPr lang="tr-TR" sz="1600" dirty="0" smtClean="0"/>
              <a:t>  Mümkünse </a:t>
            </a:r>
            <a:r>
              <a:rPr lang="tr-TR" sz="1600" dirty="0"/>
              <a:t>atık diye atılmayıp yeniden kullanılması</a:t>
            </a:r>
          </a:p>
          <a:p>
            <a:pPr lvl="1" algn="just">
              <a:lnSpc>
                <a:spcPct val="150000"/>
              </a:lnSpc>
              <a:buFont typeface="Wingdings" panose="05000000000000000000" pitchFamily="2" charset="2"/>
              <a:buChar char="Ø"/>
            </a:pPr>
            <a:r>
              <a:rPr lang="tr-TR" sz="1600" dirty="0"/>
              <a:t>  Özelliğine ve türüne göre </a:t>
            </a:r>
            <a:r>
              <a:rPr lang="tr-TR" sz="1600" dirty="0" smtClean="0"/>
              <a:t>ayrılması</a:t>
            </a:r>
            <a:endParaRPr lang="tr-TR" sz="1600" dirty="0"/>
          </a:p>
          <a:p>
            <a:pPr>
              <a:lnSpc>
                <a:spcPct val="150000"/>
              </a:lnSpc>
              <a:buFont typeface="Wingdings" panose="05000000000000000000" pitchFamily="2" charset="2"/>
              <a:buChar char="Ø"/>
            </a:pPr>
            <a:r>
              <a:rPr lang="tr-TR" b="1" dirty="0">
                <a:solidFill>
                  <a:srgbClr val="FF0000"/>
                </a:solidFill>
              </a:rPr>
              <a:t>Maddesel Geri Kazanımı</a:t>
            </a:r>
          </a:p>
          <a:p>
            <a:pPr lvl="1">
              <a:lnSpc>
                <a:spcPct val="150000"/>
              </a:lnSpc>
              <a:buFont typeface="Wingdings" panose="05000000000000000000" pitchFamily="2" charset="2"/>
              <a:buChar char="Ø"/>
            </a:pPr>
            <a:r>
              <a:rPr lang="tr-TR" dirty="0" smtClean="0">
                <a:solidFill>
                  <a:srgbClr val="FF0000"/>
                </a:solidFill>
              </a:rPr>
              <a:t>  İkincil </a:t>
            </a:r>
            <a:r>
              <a:rPr lang="tr-TR" dirty="0" smtClean="0">
                <a:solidFill>
                  <a:srgbClr val="FF0000"/>
                </a:solidFill>
              </a:rPr>
              <a:t>Hammadde, İkincil Yakıt</a:t>
            </a:r>
            <a:endParaRPr lang="tr-TR" dirty="0">
              <a:solidFill>
                <a:srgbClr val="FF0000"/>
              </a:solidFill>
            </a:endParaRPr>
          </a:p>
          <a:p>
            <a:pPr lvl="1">
              <a:lnSpc>
                <a:spcPct val="150000"/>
              </a:lnSpc>
              <a:buFont typeface="Wingdings" panose="05000000000000000000" pitchFamily="2" charset="2"/>
              <a:buChar char="Ø"/>
            </a:pPr>
            <a:r>
              <a:rPr lang="tr-TR" dirty="0" smtClean="0">
                <a:solidFill>
                  <a:srgbClr val="FF0000"/>
                </a:solidFill>
              </a:rPr>
              <a:t>  Yan Ürünlerden Enerji </a:t>
            </a:r>
            <a:r>
              <a:rPr lang="tr-TR" dirty="0">
                <a:solidFill>
                  <a:srgbClr val="FF0000"/>
                </a:solidFill>
              </a:rPr>
              <a:t>Geri </a:t>
            </a:r>
            <a:r>
              <a:rPr lang="tr-TR" dirty="0" smtClean="0">
                <a:solidFill>
                  <a:srgbClr val="FF0000"/>
                </a:solidFill>
              </a:rPr>
              <a:t>kazanımı (Elektrik</a:t>
            </a:r>
            <a:r>
              <a:rPr lang="tr-TR" dirty="0" smtClean="0">
                <a:solidFill>
                  <a:srgbClr val="FF0000"/>
                </a:solidFill>
              </a:rPr>
              <a:t>)</a:t>
            </a:r>
            <a:endParaRPr lang="tr-TR" dirty="0">
              <a:solidFill>
                <a:srgbClr val="FF0000"/>
              </a:solidFill>
            </a:endParaRPr>
          </a:p>
          <a:p>
            <a:pPr>
              <a:lnSpc>
                <a:spcPct val="150000"/>
              </a:lnSpc>
              <a:buFont typeface="Wingdings" panose="05000000000000000000" pitchFamily="2" charset="2"/>
              <a:buChar char="Ø"/>
            </a:pPr>
            <a:r>
              <a:rPr lang="tr-TR" sz="1600" b="1" dirty="0"/>
              <a:t> BERTARAF</a:t>
            </a:r>
          </a:p>
          <a:p>
            <a:pPr lvl="1">
              <a:lnSpc>
                <a:spcPct val="150000"/>
              </a:lnSpc>
              <a:buFont typeface="Wingdings" panose="05000000000000000000" pitchFamily="2" charset="2"/>
              <a:buChar char="Ø"/>
            </a:pPr>
            <a:r>
              <a:rPr lang="tr-TR" sz="1600" dirty="0" smtClean="0"/>
              <a:t> Isıl İşlem  </a:t>
            </a:r>
            <a:endParaRPr lang="tr-TR" sz="1600" dirty="0"/>
          </a:p>
          <a:p>
            <a:pPr lvl="1">
              <a:lnSpc>
                <a:spcPct val="150000"/>
              </a:lnSpc>
              <a:buFont typeface="Wingdings" panose="05000000000000000000" pitchFamily="2" charset="2"/>
              <a:buChar char="Ø"/>
            </a:pPr>
            <a:r>
              <a:rPr lang="tr-TR" sz="1600" dirty="0"/>
              <a:t> Bakiye Atık Depolanması</a:t>
            </a:r>
          </a:p>
          <a:p>
            <a:pPr lvl="1">
              <a:lnSpc>
                <a:spcPct val="150000"/>
              </a:lnSpc>
              <a:buFont typeface="Wingdings" panose="05000000000000000000" pitchFamily="2" charset="2"/>
              <a:buChar char="Ø"/>
            </a:pPr>
            <a:r>
              <a:rPr lang="tr-TR" sz="1600" dirty="0"/>
              <a:t> Bertaraf işlemleri sonrası izlenmesi ve </a:t>
            </a:r>
            <a:r>
              <a:rPr lang="tr-TR" sz="1600" dirty="0" smtClean="0"/>
              <a:t>denetimi</a:t>
            </a:r>
            <a:endParaRPr lang="tr-TR" sz="1600" dirty="0"/>
          </a:p>
        </p:txBody>
      </p:sp>
      <p:sp>
        <p:nvSpPr>
          <p:cNvPr id="2" name="Yukarı Aşağı Ok 1"/>
          <p:cNvSpPr/>
          <p:nvPr/>
        </p:nvSpPr>
        <p:spPr>
          <a:xfrm>
            <a:off x="7891385" y="1097731"/>
            <a:ext cx="1107831" cy="5182804"/>
          </a:xfrm>
          <a:prstGeom prst="upDownArrow">
            <a:avLst/>
          </a:prstGeom>
          <a:gradFill flip="none" rotWithShape="1">
            <a:gsLst>
              <a:gs pos="41000">
                <a:schemeClr val="accent6">
                  <a:lumMod val="89000"/>
                </a:schemeClr>
              </a:gs>
              <a:gs pos="81000">
                <a:srgbClr val="8DC02E"/>
              </a:gs>
              <a:gs pos="85000">
                <a:srgbClr val="B5E61D">
                  <a:alpha val="52000"/>
                </a:srgb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922E46"/>
              </a:solidFill>
            </a:endParaRPr>
          </a:p>
        </p:txBody>
      </p:sp>
      <p:sp>
        <p:nvSpPr>
          <p:cNvPr id="3" name="Metin kutusu 2"/>
          <p:cNvSpPr txBox="1"/>
          <p:nvPr/>
        </p:nvSpPr>
        <p:spPr>
          <a:xfrm>
            <a:off x="7757406" y="601863"/>
            <a:ext cx="2072890" cy="369332"/>
          </a:xfrm>
          <a:prstGeom prst="rect">
            <a:avLst/>
          </a:prstGeom>
          <a:noFill/>
        </p:spPr>
        <p:txBody>
          <a:bodyPr wrap="square" rtlCol="0">
            <a:spAutoFit/>
          </a:bodyPr>
          <a:lstStyle/>
          <a:p>
            <a:r>
              <a:rPr lang="tr-TR" dirty="0">
                <a:solidFill>
                  <a:srgbClr val="922E46"/>
                </a:solidFill>
              </a:rPr>
              <a:t>Öncelikli Seçenek</a:t>
            </a:r>
          </a:p>
        </p:txBody>
      </p:sp>
      <p:sp>
        <p:nvSpPr>
          <p:cNvPr id="8" name="Metin kutusu 7"/>
          <p:cNvSpPr txBox="1"/>
          <p:nvPr/>
        </p:nvSpPr>
        <p:spPr>
          <a:xfrm>
            <a:off x="7891385" y="6280535"/>
            <a:ext cx="1804933" cy="369332"/>
          </a:xfrm>
          <a:prstGeom prst="rect">
            <a:avLst/>
          </a:prstGeom>
          <a:noFill/>
        </p:spPr>
        <p:txBody>
          <a:bodyPr wrap="square" rtlCol="0">
            <a:spAutoFit/>
          </a:bodyPr>
          <a:lstStyle/>
          <a:p>
            <a:r>
              <a:rPr lang="tr-TR" dirty="0">
                <a:solidFill>
                  <a:schemeClr val="bg1"/>
                </a:solidFill>
              </a:rPr>
              <a:t>En Son Seçenek</a:t>
            </a:r>
          </a:p>
        </p:txBody>
      </p:sp>
      <p:pic>
        <p:nvPicPr>
          <p:cNvPr id="10" name="Picture 2" descr="Temiz Bir Çevre İçin El Ele - Genç Gönüllüle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849169" y="190470"/>
            <a:ext cx="2737599" cy="1667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1430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a:extLst>
              <a:ext uri="{FF2B5EF4-FFF2-40B4-BE49-F238E27FC236}">
                <a16:creationId xmlns:a16="http://schemas.microsoft.com/office/drawing/2014/main" id="{39E1B12C-2B7C-4C5E-998C-D6CC5BEE9DB5}"/>
              </a:ext>
            </a:extLst>
          </p:cNvPr>
          <p:cNvSpPr txBox="1">
            <a:spLocks/>
          </p:cNvSpPr>
          <p:nvPr/>
        </p:nvSpPr>
        <p:spPr>
          <a:xfrm>
            <a:off x="1210933" y="920028"/>
            <a:ext cx="10018713" cy="89620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tr-TR" sz="4000" b="1" spc="-150" dirty="0">
                <a:ln w="3175" cmpd="sng">
                  <a:noFill/>
                </a:ln>
                <a:solidFill>
                  <a:srgbClr val="922E46"/>
                </a:solidFill>
                <a:latin typeface="+mn-lt"/>
                <a:ea typeface="+mn-ea"/>
                <a:cs typeface="+mn-cs"/>
              </a:rPr>
              <a:t>ATIK YÖNETİMİNİN PAYDAŞLARI</a:t>
            </a:r>
          </a:p>
        </p:txBody>
      </p:sp>
      <p:sp>
        <p:nvSpPr>
          <p:cNvPr id="5" name="İçerik Yer Tutucusu 2">
            <a:extLst>
              <a:ext uri="{FF2B5EF4-FFF2-40B4-BE49-F238E27FC236}">
                <a16:creationId xmlns:a16="http://schemas.microsoft.com/office/drawing/2014/main" id="{59157385-045D-4975-A6F7-59687E02CA00}"/>
              </a:ext>
            </a:extLst>
          </p:cNvPr>
          <p:cNvSpPr txBox="1">
            <a:spLocks/>
          </p:cNvSpPr>
          <p:nvPr/>
        </p:nvSpPr>
        <p:spPr>
          <a:xfrm>
            <a:off x="1210933" y="1997695"/>
            <a:ext cx="10195976" cy="428303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50000"/>
              </a:lnSpc>
              <a:buFont typeface="Wingdings" panose="05000000000000000000" pitchFamily="2" charset="2"/>
              <a:buChar char="Ø"/>
            </a:pPr>
            <a:r>
              <a:rPr lang="tr-TR" sz="2000" b="1" dirty="0"/>
              <a:t>Kamu </a:t>
            </a:r>
            <a:r>
              <a:rPr lang="tr-TR" sz="2000" b="1" dirty="0" smtClean="0"/>
              <a:t>: </a:t>
            </a:r>
            <a:r>
              <a:rPr lang="tr-TR" sz="2000" dirty="0">
                <a:solidFill>
                  <a:srgbClr val="FF0000"/>
                </a:solidFill>
              </a:rPr>
              <a:t>Sektörün önünü açacak düzenlemeler</a:t>
            </a:r>
            <a:r>
              <a:rPr lang="tr-TR" sz="2000" dirty="0"/>
              <a:t>, teşvikler ve ulusal bazlı politikaların oluşturulması.</a:t>
            </a:r>
          </a:p>
          <a:p>
            <a:pPr marL="342900" indent="-342900" algn="l">
              <a:lnSpc>
                <a:spcPct val="150000"/>
              </a:lnSpc>
              <a:buFont typeface="Wingdings" panose="05000000000000000000" pitchFamily="2" charset="2"/>
              <a:buChar char="Ø"/>
            </a:pPr>
            <a:r>
              <a:rPr lang="tr-TR" sz="2000" b="1" dirty="0"/>
              <a:t>Belediyeler: </a:t>
            </a:r>
            <a:r>
              <a:rPr lang="tr-TR" sz="2000" dirty="0">
                <a:solidFill>
                  <a:srgbClr val="FF0000"/>
                </a:solidFill>
              </a:rPr>
              <a:t>Kamu yönetimi kararlarının en titiz ve uzun vadeli uygulanması</a:t>
            </a:r>
            <a:r>
              <a:rPr lang="tr-TR" sz="2000" dirty="0"/>
              <a:t>, artık ülkemizde vahşi depolama kalmaması ve ayrıştırılmış atık toplama sistemine dönülmesi.</a:t>
            </a:r>
          </a:p>
          <a:p>
            <a:pPr marL="342900" indent="-342900" algn="l">
              <a:lnSpc>
                <a:spcPct val="150000"/>
              </a:lnSpc>
              <a:buFont typeface="Wingdings" panose="05000000000000000000" pitchFamily="2" charset="2"/>
              <a:buChar char="Ø"/>
            </a:pPr>
            <a:r>
              <a:rPr lang="tr-TR" sz="2000" b="1" dirty="0" smtClean="0"/>
              <a:t>Yatırımcı: </a:t>
            </a:r>
            <a:r>
              <a:rPr lang="tr-TR" sz="2000" dirty="0" smtClean="0">
                <a:solidFill>
                  <a:srgbClr val="FF0000"/>
                </a:solidFill>
              </a:rPr>
              <a:t>Doğru Teknoloji </a:t>
            </a:r>
            <a:r>
              <a:rPr lang="tr-TR" sz="2000" dirty="0" smtClean="0"/>
              <a:t>ve 1. Öncelikli olarak Geri kazanım.</a:t>
            </a:r>
            <a:endParaRPr lang="tr-TR" sz="2000" dirty="0"/>
          </a:p>
          <a:p>
            <a:pPr marL="342900" indent="-342900" algn="l">
              <a:lnSpc>
                <a:spcPct val="160000"/>
              </a:lnSpc>
              <a:buFont typeface="Wingdings" panose="05000000000000000000" pitchFamily="2" charset="2"/>
              <a:buChar char="Ø"/>
            </a:pPr>
            <a:r>
              <a:rPr lang="tr-TR" sz="2000" b="1" dirty="0"/>
              <a:t>Tüketici: </a:t>
            </a:r>
            <a:r>
              <a:rPr lang="tr-TR" sz="2000" dirty="0"/>
              <a:t>Mutfak atıkları </a:t>
            </a:r>
            <a:r>
              <a:rPr lang="tr-TR" sz="2000" dirty="0" smtClean="0"/>
              <a:t>dahil, </a:t>
            </a:r>
            <a:r>
              <a:rPr lang="tr-TR" sz="2000" dirty="0"/>
              <a:t>ambalaj </a:t>
            </a:r>
            <a:r>
              <a:rPr lang="tr-TR" sz="2000" dirty="0" smtClean="0"/>
              <a:t>atıkları ve diğer atıkların </a:t>
            </a:r>
            <a:r>
              <a:rPr lang="tr-TR" sz="2000" dirty="0"/>
              <a:t>gelişmiş ülkelerdeki gibi </a:t>
            </a:r>
            <a:r>
              <a:rPr lang="tr-TR" sz="2000" dirty="0">
                <a:solidFill>
                  <a:srgbClr val="FF0000"/>
                </a:solidFill>
              </a:rPr>
              <a:t>kaynağında ayrıştırılması</a:t>
            </a:r>
            <a:r>
              <a:rPr lang="tr-TR" sz="2000" dirty="0"/>
              <a:t>. </a:t>
            </a:r>
          </a:p>
        </p:txBody>
      </p:sp>
      <p:pic>
        <p:nvPicPr>
          <p:cNvPr id="4098" name="Picture 2" descr="Temiz Çevre Temiz Çocuk Etwinning Projemiz"/>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273396" y="142698"/>
            <a:ext cx="2767582" cy="1554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5654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FD012628-940B-49F6-8CAF-BFFCE3A7ABEF}"/>
              </a:ext>
            </a:extLst>
          </p:cNvPr>
          <p:cNvSpPr>
            <a:spLocks noGrp="1"/>
          </p:cNvSpPr>
          <p:nvPr>
            <p:ph type="sldNum" sz="quarter" idx="12"/>
          </p:nvPr>
        </p:nvSpPr>
        <p:spPr/>
        <p:txBody>
          <a:bodyPr/>
          <a:lstStyle/>
          <a:p>
            <a:fld id="{94755992-8E30-4101-AA5A-6D8277A20348}" type="slidenum">
              <a:rPr lang="tr-TR" smtClean="0"/>
              <a:t>6</a:t>
            </a:fld>
            <a:endParaRPr lang="tr-TR"/>
          </a:p>
        </p:txBody>
      </p:sp>
      <p:sp>
        <p:nvSpPr>
          <p:cNvPr id="5" name="Unvan 1">
            <a:extLst>
              <a:ext uri="{FF2B5EF4-FFF2-40B4-BE49-F238E27FC236}">
                <a16:creationId xmlns:a16="http://schemas.microsoft.com/office/drawing/2014/main" id="{A68B164D-E9B8-4919-9110-627B9809F211}"/>
              </a:ext>
            </a:extLst>
          </p:cNvPr>
          <p:cNvSpPr txBox="1">
            <a:spLocks/>
          </p:cNvSpPr>
          <p:nvPr/>
        </p:nvSpPr>
        <p:spPr>
          <a:xfrm>
            <a:off x="857840" y="897147"/>
            <a:ext cx="10018713" cy="120470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tr-TR" sz="4000" b="1" spc="-150" dirty="0">
                <a:ln w="3175" cmpd="sng">
                  <a:noFill/>
                </a:ln>
                <a:solidFill>
                  <a:srgbClr val="922E46"/>
                </a:solidFill>
                <a:latin typeface="+mn-lt"/>
                <a:ea typeface="+mn-ea"/>
                <a:cs typeface="+mn-cs"/>
              </a:rPr>
              <a:t>DOĞRU YÖNTEM VE TEKNOLOJİNİN SEÇİLMESİ</a:t>
            </a:r>
          </a:p>
        </p:txBody>
      </p:sp>
      <p:sp>
        <p:nvSpPr>
          <p:cNvPr id="6" name="İçerik Yer Tutucusu 2">
            <a:extLst>
              <a:ext uri="{FF2B5EF4-FFF2-40B4-BE49-F238E27FC236}">
                <a16:creationId xmlns:a16="http://schemas.microsoft.com/office/drawing/2014/main" id="{1DAE6692-5F00-4A85-862F-3F3BC18DD1CB}"/>
              </a:ext>
            </a:extLst>
          </p:cNvPr>
          <p:cNvSpPr txBox="1">
            <a:spLocks/>
          </p:cNvSpPr>
          <p:nvPr/>
        </p:nvSpPr>
        <p:spPr>
          <a:xfrm>
            <a:off x="857840" y="1866899"/>
            <a:ext cx="10645184" cy="39965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70000"/>
              </a:lnSpc>
              <a:buFont typeface="Wingdings" panose="05000000000000000000" pitchFamily="2" charset="2"/>
              <a:buChar char="Ø"/>
            </a:pPr>
            <a:r>
              <a:rPr lang="tr-TR" sz="2000" b="1" dirty="0"/>
              <a:t> Doğru </a:t>
            </a:r>
            <a:r>
              <a:rPr lang="tr-TR" sz="2000" b="1" dirty="0" smtClean="0"/>
              <a:t>teknoloji ve </a:t>
            </a:r>
            <a:r>
              <a:rPr lang="tr-TR" sz="2000" dirty="0" smtClean="0"/>
              <a:t>yöntem ile </a:t>
            </a:r>
            <a:r>
              <a:rPr lang="tr-TR" sz="2000" dirty="0">
                <a:solidFill>
                  <a:srgbClr val="FF0000"/>
                </a:solidFill>
              </a:rPr>
              <a:t>atıklar tekrar hayat </a:t>
            </a:r>
            <a:r>
              <a:rPr lang="tr-TR" sz="2000" dirty="0"/>
              <a:t>bulur.</a:t>
            </a:r>
          </a:p>
          <a:p>
            <a:pPr>
              <a:lnSpc>
                <a:spcPct val="170000"/>
              </a:lnSpc>
              <a:buFont typeface="Wingdings" panose="05000000000000000000" pitchFamily="2" charset="2"/>
              <a:buChar char="Ø"/>
            </a:pPr>
            <a:r>
              <a:rPr lang="tr-TR" sz="2000" dirty="0"/>
              <a:t> Her atık yönetim tesisinin konumu, atık toplama miktarı ve toplanan atıkların bulunduğu bölgeye göre değişecek </a:t>
            </a:r>
            <a:r>
              <a:rPr lang="tr-TR" sz="2000" b="1" dirty="0"/>
              <a:t>atık içeriği farklı olduğundan </a:t>
            </a:r>
            <a:r>
              <a:rPr lang="tr-TR" sz="2000" dirty="0"/>
              <a:t>atık yönetiminde gerekli makine ve ekipmanların özellikleri, </a:t>
            </a:r>
            <a:r>
              <a:rPr lang="tr-TR" sz="2000" dirty="0">
                <a:solidFill>
                  <a:srgbClr val="FF0000"/>
                </a:solidFill>
              </a:rPr>
              <a:t>kullanılacak teknolojinin de farklı olacağı unutulmamalıdır</a:t>
            </a:r>
            <a:r>
              <a:rPr lang="tr-TR" sz="2000" dirty="0"/>
              <a:t>. </a:t>
            </a:r>
          </a:p>
          <a:p>
            <a:pPr>
              <a:lnSpc>
                <a:spcPct val="170000"/>
              </a:lnSpc>
              <a:buFont typeface="Wingdings" panose="05000000000000000000" pitchFamily="2" charset="2"/>
              <a:buChar char="Ø"/>
            </a:pPr>
            <a:r>
              <a:rPr lang="tr-TR" sz="2000" dirty="0"/>
              <a:t> Atık yönetim modeline uygun olmayan donanım ve teknolojiler doğal olarak uygunsuzlukları beraberinde getirecektir. Kulaktan dolma veya </a:t>
            </a:r>
            <a:r>
              <a:rPr lang="tr-TR" sz="2000" b="1" dirty="0"/>
              <a:t>kopyala-yapıştır yönteminden kaynaklanan </a:t>
            </a:r>
            <a:r>
              <a:rPr lang="tr-TR" sz="2000" dirty="0"/>
              <a:t>uygunsuzluklar </a:t>
            </a:r>
            <a:r>
              <a:rPr lang="tr-TR" sz="2000" dirty="0">
                <a:solidFill>
                  <a:srgbClr val="FF0000"/>
                </a:solidFill>
              </a:rPr>
              <a:t>ciddi yaptırımlara ve maliyetlerine sebep </a:t>
            </a:r>
            <a:r>
              <a:rPr lang="tr-TR" sz="2000" dirty="0"/>
              <a:t>olur.</a:t>
            </a:r>
          </a:p>
        </p:txBody>
      </p:sp>
      <p:pic>
        <p:nvPicPr>
          <p:cNvPr id="7170" name="Picture 2" descr="ENTECH - Çevre Teknolojileri, Geri Dönüşüm ve Sıfır Atık Fuarı"/>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765033" y="170116"/>
            <a:ext cx="2223039" cy="1055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9175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71928" y="352773"/>
            <a:ext cx="10404568" cy="6152453"/>
          </a:xfrm>
          <a:prstGeom prst="rect">
            <a:avLst/>
          </a:prstGeom>
        </p:spPr>
        <p:txBody>
          <a:bodyPr wrap="square">
            <a:spAutoFit/>
          </a:bodyPr>
          <a:lstStyle/>
          <a:p>
            <a:pPr algn="just">
              <a:lnSpc>
                <a:spcPct val="107000"/>
              </a:lnSpc>
              <a:spcAft>
                <a:spcPts val="800"/>
              </a:spcAft>
            </a:pPr>
            <a:r>
              <a:rPr lang="tr-TR" sz="4000" b="1" spc="-150" dirty="0">
                <a:ln w="3175" cmpd="sng">
                  <a:noFill/>
                </a:ln>
                <a:solidFill>
                  <a:srgbClr val="922E46"/>
                </a:solidFill>
              </a:rPr>
              <a:t>ENTEGRE KATI ATIK YÖNETİMİ </a:t>
            </a:r>
          </a:p>
          <a:p>
            <a:pPr>
              <a:lnSpc>
                <a:spcPct val="150000"/>
              </a:lnSpc>
              <a:spcAft>
                <a:spcPts val="80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Verimli ve entegre bir </a:t>
            </a:r>
            <a:r>
              <a:rPr lang="tr-TR" dirty="0">
                <a:latin typeface="Calibri" panose="020F0502020204030204" pitchFamily="34" charset="0"/>
                <a:ea typeface="Calibri" panose="020F0502020204030204" pitchFamily="34" charset="0"/>
                <a:cs typeface="Times New Roman" panose="02020603050405020304" pitchFamily="18" charset="0"/>
              </a:rPr>
              <a:t>K</a:t>
            </a:r>
            <a:r>
              <a:rPr lang="tr-TR" sz="1800" dirty="0">
                <a:effectLst/>
                <a:latin typeface="Calibri" panose="020F0502020204030204" pitchFamily="34" charset="0"/>
                <a:ea typeface="Calibri" panose="020F0502020204030204" pitchFamily="34" charset="0"/>
                <a:cs typeface="Times New Roman" panose="02020603050405020304" pitchFamily="18" charset="0"/>
              </a:rPr>
              <a:t>atı Atık </a:t>
            </a:r>
            <a:r>
              <a:rPr lang="tr-TR" dirty="0">
                <a:latin typeface="Calibri" panose="020F0502020204030204" pitchFamily="34" charset="0"/>
                <a:ea typeface="Calibri" panose="020F0502020204030204" pitchFamily="34" charset="0"/>
                <a:cs typeface="Times New Roman" panose="02020603050405020304" pitchFamily="18" charset="0"/>
              </a:rPr>
              <a:t>Y</a:t>
            </a:r>
            <a:r>
              <a:rPr lang="tr-TR" sz="1800" dirty="0">
                <a:effectLst/>
                <a:latin typeface="Calibri" panose="020F0502020204030204" pitchFamily="34" charset="0"/>
                <a:ea typeface="Calibri" panose="020F0502020204030204" pitchFamily="34" charset="0"/>
                <a:cs typeface="Times New Roman" panose="02020603050405020304" pitchFamily="18" charset="0"/>
              </a:rPr>
              <a:t>önetimi’nin temel özellikleri; </a:t>
            </a:r>
          </a:p>
          <a:p>
            <a:pPr marL="285750" indent="-285750">
              <a:lnSpc>
                <a:spcPct val="150000"/>
              </a:lnSpc>
              <a:spcAft>
                <a:spcPts val="800"/>
              </a:spcAft>
              <a:buFont typeface="Wingdings" panose="05000000000000000000" pitchFamily="2" charset="2"/>
              <a:buChar char="Ø"/>
            </a:pPr>
            <a:r>
              <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Bütüncül Sistem:</a:t>
            </a:r>
            <a:r>
              <a:rPr lang="tr-TR"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tr-TR" sz="1800" dirty="0">
                <a:effectLst/>
                <a:latin typeface="Calibri" panose="020F0502020204030204" pitchFamily="34" charset="0"/>
                <a:ea typeface="Calibri" panose="020F0502020204030204" pitchFamily="34" charset="0"/>
                <a:cs typeface="Times New Roman" panose="02020603050405020304" pitchFamily="18" charset="0"/>
              </a:rPr>
              <a:t>Katı atık yönetimi bir yerleşim merkezinde oluşan katı atığın bileşimini oluşturan bütün maddeleri ve üretim kaynaklarını ihtiva edecek şekilde planlanmalıdır. </a:t>
            </a:r>
          </a:p>
          <a:p>
            <a:pPr marL="285750" indent="-285750">
              <a:lnSpc>
                <a:spcPct val="150000"/>
              </a:lnSpc>
              <a:spcAft>
                <a:spcPts val="800"/>
              </a:spcAft>
              <a:buFont typeface="Wingdings" panose="05000000000000000000" pitchFamily="2" charset="2"/>
              <a:buChar char="Ø"/>
            </a:pPr>
            <a:r>
              <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Ekonomik Değer:</a:t>
            </a:r>
            <a:r>
              <a:rPr lang="tr-TR"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tr-TR" sz="1800" dirty="0">
                <a:effectLst/>
                <a:latin typeface="Calibri" panose="020F0502020204030204" pitchFamily="34" charset="0"/>
                <a:ea typeface="Calibri" panose="020F0502020204030204" pitchFamily="34" charset="0"/>
                <a:cs typeface="Times New Roman" panose="02020603050405020304" pitchFamily="18" charset="0"/>
              </a:rPr>
              <a:t>Katı atık sisteminden sağlanabilecek ekonomik değerler, piyasa şartları ve yapılacak yatırımın maliyeti ile yakinen ilgilidir. Bu sebeple planlama aşamasında ekonomik analizin çok iyi yapılması gereklidir. </a:t>
            </a:r>
          </a:p>
          <a:p>
            <a:pPr marL="285750" indent="-285750">
              <a:lnSpc>
                <a:spcPct val="150000"/>
              </a:lnSpc>
              <a:spcAft>
                <a:spcPts val="800"/>
              </a:spcAft>
              <a:buFont typeface="Wingdings" panose="05000000000000000000" pitchFamily="2" charset="2"/>
              <a:buChar char="Ø"/>
            </a:pPr>
            <a:r>
              <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Esnek:</a:t>
            </a:r>
            <a:r>
              <a:rPr lang="tr-TR"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tr-TR" sz="1800" dirty="0">
                <a:effectLst/>
                <a:latin typeface="Calibri" panose="020F0502020204030204" pitchFamily="34" charset="0"/>
                <a:ea typeface="Calibri" panose="020F0502020204030204" pitchFamily="34" charset="0"/>
                <a:cs typeface="Times New Roman" panose="02020603050405020304" pitchFamily="18" charset="0"/>
              </a:rPr>
              <a:t>Katı atık yönetim sistemi, çevresel, mekânsal ve atık özelliklerinde zamana bağlı olarak meydana gelebilecek çeşitli değişikliklere belirli oranda uyum sağlayabilecek esneklikte olmalıdır. </a:t>
            </a:r>
          </a:p>
          <a:p>
            <a:pPr marL="285750" indent="-285750">
              <a:lnSpc>
                <a:spcPct val="150000"/>
              </a:lnSpc>
              <a:spcAft>
                <a:spcPts val="800"/>
              </a:spcAft>
              <a:buFont typeface="Wingdings" panose="05000000000000000000" pitchFamily="2" charset="2"/>
              <a:buChar char="Ø"/>
            </a:pPr>
            <a:r>
              <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Bölgesel </a:t>
            </a:r>
            <a:r>
              <a:rPr lang="tr-TR"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P</a:t>
            </a:r>
            <a:r>
              <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lanlama:</a:t>
            </a:r>
            <a:r>
              <a:rPr lang="tr-TR"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tr-TR" sz="1800" dirty="0">
                <a:effectLst/>
                <a:latin typeface="Calibri" panose="020F0502020204030204" pitchFamily="34" charset="0"/>
                <a:ea typeface="Calibri" panose="020F0502020204030204" pitchFamily="34" charset="0"/>
                <a:cs typeface="Times New Roman" panose="02020603050405020304" pitchFamily="18" charset="0"/>
              </a:rPr>
              <a:t>Toplanacak atık miktarının büyüklüğü, planlamanın o oranda verimli olmasını gerektirmektedir. Atık oluşum miktarı </a:t>
            </a:r>
            <a:r>
              <a:rPr lang="tr-TR"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öncelikle nüfusa</a:t>
            </a:r>
            <a:r>
              <a:rPr lang="tr-TR" sz="1800" dirty="0">
                <a:effectLst/>
                <a:latin typeface="Calibri" panose="020F0502020204030204" pitchFamily="34" charset="0"/>
                <a:ea typeface="Calibri" panose="020F0502020204030204" pitchFamily="34" charset="0"/>
                <a:cs typeface="Times New Roman" panose="02020603050405020304" pitchFamily="18" charset="0"/>
              </a:rPr>
              <a:t>, atığın </a:t>
            </a:r>
            <a:r>
              <a:rPr lang="tr-TR" sz="18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karakterizasyonu</a:t>
            </a:r>
            <a:r>
              <a:rPr lang="tr-TR"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ise gelir düzeyine bağlıdır</a:t>
            </a:r>
            <a:r>
              <a:rPr lang="tr-TR" sz="1800" dirty="0">
                <a:effectLst/>
                <a:latin typeface="Calibri" panose="020F0502020204030204" pitchFamily="34" charset="0"/>
                <a:ea typeface="Calibri" panose="020F0502020204030204" pitchFamily="34" charset="0"/>
                <a:cs typeface="Times New Roman" panose="02020603050405020304" pitchFamily="18" charset="0"/>
              </a:rPr>
              <a:t>. Bu sebeple şehirler dışındaki planlamalarda daha büyük </a:t>
            </a:r>
            <a:r>
              <a:rPr lang="tr-TR"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bölgesel planlamalar yapılmalıdır</a:t>
            </a:r>
            <a:r>
              <a:rPr lang="tr-TR" sz="1800" dirty="0">
                <a:effectLst/>
                <a:latin typeface="Calibri" panose="020F0502020204030204" pitchFamily="34" charset="0"/>
                <a:ea typeface="Calibri" panose="020F0502020204030204" pitchFamily="34" charset="0"/>
                <a:cs typeface="Times New Roman" panose="02020603050405020304" pitchFamily="18" charset="0"/>
              </a:rPr>
              <a:t>. </a:t>
            </a:r>
          </a:p>
          <a:p>
            <a:pPr marL="432000" lvl="0" indent="-432000" algn="just">
              <a:buFont typeface="Wingdings" panose="05000000000000000000" pitchFamily="2" charset="2"/>
              <a:buChar char="Ø"/>
            </a:pPr>
            <a:endParaRPr lang="en-US" sz="1400" dirty="0">
              <a:solidFill>
                <a:prstClr val="black"/>
              </a:solidFill>
              <a:cs typeface="Calibri" panose="020F0502020204030204" pitchFamily="34" charset="0"/>
            </a:endParaRPr>
          </a:p>
        </p:txBody>
      </p:sp>
      <p:pic>
        <p:nvPicPr>
          <p:cNvPr id="8194" name="Picture 2" descr="Temiz Logosu png indir ücretsiz - Yeşil Temizleyicisi Logo Çevre dostu - temiz  logosu şeffaf PNG görüntüsü"/>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74392" y="139130"/>
            <a:ext cx="1286354" cy="1286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646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7200" y="191332"/>
            <a:ext cx="976924" cy="962925"/>
          </a:xfrm>
          <a:prstGeom prst="rect">
            <a:avLst/>
          </a:prstGeom>
        </p:spPr>
      </p:pic>
      <p:sp>
        <p:nvSpPr>
          <p:cNvPr id="9" name="Metin kutusu 8"/>
          <p:cNvSpPr txBox="1"/>
          <p:nvPr/>
        </p:nvSpPr>
        <p:spPr>
          <a:xfrm>
            <a:off x="1545921" y="697554"/>
            <a:ext cx="7624292" cy="1061829"/>
          </a:xfrm>
          <a:prstGeom prst="rect">
            <a:avLst/>
          </a:prstGeom>
          <a:noFill/>
        </p:spPr>
        <p:txBody>
          <a:bodyPr wrap="square" rtlCol="0">
            <a:spAutoFit/>
          </a:bodyPr>
          <a:lstStyle/>
          <a:p>
            <a:pPr algn="ctr">
              <a:lnSpc>
                <a:spcPct val="150000"/>
              </a:lnSpc>
            </a:pPr>
            <a:r>
              <a:rPr lang="tr-TR" sz="1400" dirty="0">
                <a:ea typeface="Calibri" panose="020F0502020204030204" pitchFamily="34" charset="0"/>
                <a:cs typeface="Times New Roman" panose="02020603050405020304" pitchFamily="18" charset="0"/>
              </a:rPr>
              <a:t>Siyahkalem Mühendislik 2007 yılında ERA Çevre Teknolojileri firmasını bünyesine katmıştır. ERA </a:t>
            </a:r>
            <a:r>
              <a:rPr lang="en-US" sz="1400" dirty="0" err="1">
                <a:ea typeface="Calibri" panose="020F0502020204030204" pitchFamily="34" charset="0"/>
                <a:cs typeface="Times New Roman" panose="02020603050405020304" pitchFamily="18" charset="0"/>
              </a:rPr>
              <a:t>Çevre</a:t>
            </a:r>
            <a:r>
              <a:rPr lang="en-US" sz="1400" dirty="0">
                <a:ea typeface="Calibri" panose="020F0502020204030204" pitchFamily="34" charset="0"/>
                <a:cs typeface="Times New Roman" panose="02020603050405020304" pitchFamily="18" charset="0"/>
              </a:rPr>
              <a:t> </a:t>
            </a:r>
            <a:r>
              <a:rPr lang="en-US" sz="1400" dirty="0" err="1">
                <a:ea typeface="Calibri" panose="020F0502020204030204" pitchFamily="34" charset="0"/>
                <a:cs typeface="Times New Roman" panose="02020603050405020304" pitchFamily="18" charset="0"/>
              </a:rPr>
              <a:t>Teknolojileri</a:t>
            </a:r>
            <a:r>
              <a:rPr lang="tr-TR" sz="1400" dirty="0">
                <a:ea typeface="Calibri" panose="020F0502020204030204" pitchFamily="34" charset="0"/>
                <a:cs typeface="Times New Roman" panose="02020603050405020304" pitchFamily="18" charset="0"/>
              </a:rPr>
              <a:t>, gelişen teknoloji ve endüstrileşme ile meydana gelen </a:t>
            </a:r>
            <a:r>
              <a:rPr lang="en-US" sz="1400" dirty="0" err="1">
                <a:ea typeface="Calibri" panose="020F0502020204030204" pitchFamily="34" charset="0"/>
                <a:cs typeface="Times New Roman" panose="02020603050405020304" pitchFamily="18" charset="0"/>
              </a:rPr>
              <a:t>çevresel</a:t>
            </a:r>
            <a:r>
              <a:rPr lang="tr-TR" sz="1400" dirty="0">
                <a:ea typeface="Calibri" panose="020F0502020204030204" pitchFamily="34" charset="0"/>
                <a:cs typeface="Times New Roman" panose="02020603050405020304" pitchFamily="18" charset="0"/>
              </a:rPr>
              <a:t> problemlerin, en doğru ve en uygun yöntemlerle çözümü için çalışmayı vizyon edinmiş yenilikçi bir firmadır.</a:t>
            </a:r>
            <a:endParaRPr lang="en-US" sz="1400" dirty="0">
              <a:ea typeface="Calibri" panose="020F0502020204030204" pitchFamily="34" charset="0"/>
              <a:cs typeface="Times New Roman" panose="02020603050405020304" pitchFamily="18" charset="0"/>
            </a:endParaRPr>
          </a:p>
        </p:txBody>
      </p:sp>
      <p:sp>
        <p:nvSpPr>
          <p:cNvPr id="2" name="Dikdörtgen 1"/>
          <p:cNvSpPr/>
          <p:nvPr/>
        </p:nvSpPr>
        <p:spPr>
          <a:xfrm>
            <a:off x="227200" y="2156574"/>
            <a:ext cx="11364357" cy="4162678"/>
          </a:xfrm>
          <a:prstGeom prst="rect">
            <a:avLst/>
          </a:prstGeom>
        </p:spPr>
        <p:txBody>
          <a:bodyPr wrap="square">
            <a:spAutoFit/>
          </a:bodyPr>
          <a:lstStyle/>
          <a:p>
            <a:pPr marL="432000" lvl="0" indent="-432000" algn="just">
              <a:buFont typeface="Wingdings" panose="05000000000000000000" pitchFamily="2" charset="2"/>
              <a:buChar char="Ø"/>
            </a:pPr>
            <a:r>
              <a:rPr lang="tr-TR" dirty="0">
                <a:solidFill>
                  <a:prstClr val="black"/>
                </a:solidFill>
                <a:cs typeface="Calibri" panose="020F0502020204030204" pitchFamily="34" charset="0"/>
              </a:rPr>
              <a:t>ERA Çevre Teknolojileri, Tıbbi Atık Yönetimi konusunda Türkiye pazarında </a:t>
            </a:r>
            <a:r>
              <a:rPr lang="tr-TR" dirty="0">
                <a:cs typeface="Calibri" panose="020F0502020204030204" pitchFamily="34" charset="0"/>
              </a:rPr>
              <a:t>lider firmadır</a:t>
            </a:r>
            <a:r>
              <a:rPr lang="tr-TR" dirty="0">
                <a:solidFill>
                  <a:srgbClr val="FF0000"/>
                </a:solidFill>
                <a:cs typeface="Calibri" panose="020F0502020204030204" pitchFamily="34" charset="0"/>
              </a:rPr>
              <a:t>.</a:t>
            </a:r>
            <a:r>
              <a:rPr lang="tr-TR" dirty="0">
                <a:solidFill>
                  <a:prstClr val="black"/>
                </a:solidFill>
                <a:cs typeface="Calibri" panose="020F0502020204030204" pitchFamily="34" charset="0"/>
              </a:rPr>
              <a:t> </a:t>
            </a:r>
            <a:r>
              <a:rPr lang="tr-TR" dirty="0">
                <a:solidFill>
                  <a:srgbClr val="FF0000"/>
                </a:solidFill>
                <a:cs typeface="Calibri" panose="020F0502020204030204" pitchFamily="34" charset="0"/>
              </a:rPr>
              <a:t>Geri Dönüşümden Enerjiye</a:t>
            </a:r>
            <a:r>
              <a:rPr lang="tr-TR" dirty="0">
                <a:solidFill>
                  <a:prstClr val="black"/>
                </a:solidFill>
                <a:cs typeface="Calibri" panose="020F0502020204030204" pitchFamily="34" charset="0"/>
              </a:rPr>
              <a:t> sloganı ile de atıktan enerji üretimi konusunda da öncüdür.</a:t>
            </a:r>
          </a:p>
          <a:p>
            <a:pPr lvl="0" algn="just"/>
            <a:endParaRPr lang="tr-TR" sz="1050" dirty="0">
              <a:solidFill>
                <a:prstClr val="black"/>
              </a:solidFill>
              <a:cs typeface="Calibri" panose="020F0502020204030204" pitchFamily="34" charset="0"/>
            </a:endParaRPr>
          </a:p>
          <a:p>
            <a:pPr marL="432000" lvl="0" indent="-432000" algn="just">
              <a:buFont typeface="Wingdings" panose="05000000000000000000" pitchFamily="2" charset="2"/>
              <a:buChar char="Ø"/>
            </a:pPr>
            <a:r>
              <a:rPr lang="tr-TR" dirty="0">
                <a:solidFill>
                  <a:prstClr val="black"/>
                </a:solidFill>
                <a:cs typeface="Calibri" panose="020F0502020204030204" pitchFamily="34" charset="0"/>
              </a:rPr>
              <a:t>SEKAY Entegre Katı Atık Yönetimi Tesisi, Türkiye’nin Yap İşlet Devret (YİD) kanunu çerçevesinde yapılmakta olan </a:t>
            </a:r>
            <a:r>
              <a:rPr lang="tr-TR" dirty="0">
                <a:solidFill>
                  <a:srgbClr val="FF0000"/>
                </a:solidFill>
                <a:cs typeface="Calibri" panose="020F0502020204030204" pitchFamily="34" charset="0"/>
              </a:rPr>
              <a:t>İlk Tam Entegre Sıfır Atık Projesidir. </a:t>
            </a:r>
            <a:r>
              <a:rPr lang="tr-TR" dirty="0">
                <a:solidFill>
                  <a:prstClr val="black"/>
                </a:solidFill>
                <a:cs typeface="Calibri" panose="020F0502020204030204" pitchFamily="34" charset="0"/>
              </a:rPr>
              <a:t>(</a:t>
            </a:r>
            <a:r>
              <a:rPr lang="tr-TR" dirty="0">
                <a:solidFill>
                  <a:srgbClr val="FF0000"/>
                </a:solidFill>
                <a:cs typeface="Calibri" panose="020F0502020204030204" pitchFamily="34" charset="0"/>
              </a:rPr>
              <a:t>14 MW</a:t>
            </a:r>
            <a:r>
              <a:rPr lang="tr-TR" dirty="0">
                <a:solidFill>
                  <a:prstClr val="black"/>
                </a:solidFill>
                <a:cs typeface="Calibri" panose="020F0502020204030204" pitchFamily="34" charset="0"/>
              </a:rPr>
              <a:t>)</a:t>
            </a:r>
          </a:p>
          <a:p>
            <a:pPr marL="432000" lvl="0" indent="-432000" algn="just">
              <a:buFont typeface="Wingdings" panose="05000000000000000000" pitchFamily="2" charset="2"/>
              <a:buChar char="Ø"/>
            </a:pPr>
            <a:endParaRPr lang="tr-TR" sz="1050" dirty="0">
              <a:solidFill>
                <a:prstClr val="black"/>
              </a:solidFill>
              <a:cs typeface="Calibri" panose="020F0502020204030204" pitchFamily="34" charset="0"/>
            </a:endParaRPr>
          </a:p>
          <a:p>
            <a:pPr marL="432000" indent="-432000" algn="just">
              <a:buFont typeface="Wingdings" panose="05000000000000000000" pitchFamily="2" charset="2"/>
              <a:buChar char="Ø"/>
            </a:pPr>
            <a:r>
              <a:rPr lang="tr-TR" dirty="0">
                <a:solidFill>
                  <a:prstClr val="black"/>
                </a:solidFill>
                <a:cs typeface="Calibri" panose="020F0502020204030204" pitchFamily="34" charset="0"/>
              </a:rPr>
              <a:t>ERA, atık lastiklerden enerji üretmek için ‘</a:t>
            </a:r>
            <a:r>
              <a:rPr lang="tr-TR" b="1" dirty="0">
                <a:solidFill>
                  <a:prstClr val="black"/>
                </a:solidFill>
                <a:cs typeface="Calibri" panose="020F0502020204030204" pitchFamily="34" charset="0"/>
              </a:rPr>
              <a:t>Sürekli Akış </a:t>
            </a:r>
            <a:r>
              <a:rPr lang="tr-TR" b="1" dirty="0" err="1">
                <a:solidFill>
                  <a:prstClr val="black"/>
                </a:solidFill>
                <a:cs typeface="Calibri" panose="020F0502020204030204" pitchFamily="34" charset="0"/>
              </a:rPr>
              <a:t>Piroliz</a:t>
            </a:r>
            <a:r>
              <a:rPr lang="tr-TR" dirty="0">
                <a:solidFill>
                  <a:prstClr val="black"/>
                </a:solidFill>
                <a:cs typeface="Calibri" panose="020F0502020204030204" pitchFamily="34" charset="0"/>
              </a:rPr>
              <a:t>’ işlemiyle </a:t>
            </a:r>
            <a:r>
              <a:rPr lang="tr-TR" dirty="0">
                <a:solidFill>
                  <a:srgbClr val="FF0000"/>
                </a:solidFill>
                <a:cs typeface="Calibri" panose="020F0502020204030204" pitchFamily="34" charset="0"/>
              </a:rPr>
              <a:t>Patentli Sistem</a:t>
            </a:r>
            <a:r>
              <a:rPr lang="tr-TR" dirty="0">
                <a:solidFill>
                  <a:prstClr val="black"/>
                </a:solidFill>
                <a:cs typeface="Calibri" panose="020F0502020204030204" pitchFamily="34" charset="0"/>
              </a:rPr>
              <a:t> geliştirmiştir. </a:t>
            </a:r>
          </a:p>
          <a:p>
            <a:pPr marL="432000" lvl="0" indent="-432000" algn="just">
              <a:buFont typeface="Wingdings" panose="05000000000000000000" pitchFamily="2" charset="2"/>
              <a:buChar char="Ø"/>
            </a:pPr>
            <a:endParaRPr lang="tr-TR" sz="1050" dirty="0">
              <a:solidFill>
                <a:prstClr val="black"/>
              </a:solidFill>
              <a:cs typeface="Calibri" panose="020F0502020204030204" pitchFamily="34" charset="0"/>
            </a:endParaRPr>
          </a:p>
          <a:p>
            <a:pPr marL="432000" indent="-432000" algn="just">
              <a:buFont typeface="Wingdings" panose="05000000000000000000" pitchFamily="2" charset="2"/>
              <a:buChar char="Ø"/>
            </a:pPr>
            <a:r>
              <a:rPr lang="en-US" dirty="0">
                <a:solidFill>
                  <a:prstClr val="black"/>
                </a:solidFill>
                <a:cs typeface="Calibri" panose="020F0502020204030204" pitchFamily="34" charset="0"/>
              </a:rPr>
              <a:t>ERA, </a:t>
            </a:r>
            <a:r>
              <a:rPr lang="tr-TR" dirty="0">
                <a:solidFill>
                  <a:prstClr val="black"/>
                </a:solidFill>
                <a:cs typeface="Calibri" panose="020F0502020204030204" pitchFamily="34" charset="0"/>
              </a:rPr>
              <a:t>atık lastikleri</a:t>
            </a:r>
            <a:r>
              <a:rPr lang="en-US" dirty="0">
                <a:cs typeface="Calibri" panose="020F0502020204030204" pitchFamily="34" charset="0"/>
              </a:rPr>
              <a:t> </a:t>
            </a:r>
            <a:r>
              <a:rPr lang="en-US" dirty="0" err="1">
                <a:cs typeface="Calibri" panose="020F0502020204030204" pitchFamily="34" charset="0"/>
              </a:rPr>
              <a:t>hammadde</a:t>
            </a:r>
            <a:r>
              <a:rPr lang="en-US" dirty="0">
                <a:cs typeface="Calibri" panose="020F0502020204030204" pitchFamily="34" charset="0"/>
              </a:rPr>
              <a:t> </a:t>
            </a:r>
            <a:r>
              <a:rPr lang="en-US" dirty="0" err="1">
                <a:cs typeface="Calibri" panose="020F0502020204030204" pitchFamily="34" charset="0"/>
              </a:rPr>
              <a:t>olarak</a:t>
            </a:r>
            <a:r>
              <a:rPr lang="en-US" dirty="0">
                <a:cs typeface="Calibri" panose="020F0502020204030204" pitchFamily="34" charset="0"/>
              </a:rPr>
              <a:t> </a:t>
            </a:r>
            <a:r>
              <a:rPr lang="en-US" dirty="0" err="1">
                <a:cs typeface="Calibri" panose="020F0502020204030204" pitchFamily="34" charset="0"/>
              </a:rPr>
              <a:t>kullanan</a:t>
            </a:r>
            <a:r>
              <a:rPr lang="en-US" dirty="0">
                <a:cs typeface="Calibri" panose="020F0502020204030204" pitchFamily="34" charset="0"/>
              </a:rPr>
              <a:t> </a:t>
            </a:r>
            <a:r>
              <a:rPr lang="tr-TR" dirty="0">
                <a:solidFill>
                  <a:srgbClr val="FF0000"/>
                </a:solidFill>
                <a:cs typeface="Calibri" panose="020F0502020204030204" pitchFamily="34" charset="0"/>
              </a:rPr>
              <a:t>maddesel geri kazanım </a:t>
            </a:r>
            <a:r>
              <a:rPr lang="tr-TR" b="1" dirty="0">
                <a:solidFill>
                  <a:srgbClr val="FF0000"/>
                </a:solidFill>
                <a:cs typeface="Calibri" panose="020F0502020204030204" pitchFamily="34" charset="0"/>
              </a:rPr>
              <a:t>yapan </a:t>
            </a:r>
            <a:r>
              <a:rPr lang="en-US" b="1" dirty="0">
                <a:cs typeface="Calibri" panose="020F0502020204030204" pitchFamily="34" charset="0"/>
              </a:rPr>
              <a:t>ilk </a:t>
            </a:r>
            <a:r>
              <a:rPr lang="en-US" b="1" dirty="0" err="1">
                <a:cs typeface="Calibri" panose="020F0502020204030204" pitchFamily="34" charset="0"/>
              </a:rPr>
              <a:t>ve</a:t>
            </a:r>
            <a:r>
              <a:rPr lang="en-US" b="1" dirty="0">
                <a:cs typeface="Calibri" panose="020F0502020204030204" pitchFamily="34" charset="0"/>
              </a:rPr>
              <a:t> </a:t>
            </a:r>
            <a:r>
              <a:rPr lang="en-US" b="1" dirty="0" err="1">
                <a:cs typeface="Calibri" panose="020F0502020204030204" pitchFamily="34" charset="0"/>
              </a:rPr>
              <a:t>tek</a:t>
            </a:r>
            <a:r>
              <a:rPr lang="en-US" b="1" dirty="0">
                <a:cs typeface="Calibri" panose="020F0502020204030204" pitchFamily="34" charset="0"/>
              </a:rPr>
              <a:t> </a:t>
            </a:r>
            <a:r>
              <a:rPr lang="tr-TR" b="1" dirty="0">
                <a:cs typeface="Calibri" panose="020F0502020204030204" pitchFamily="34" charset="0"/>
              </a:rPr>
              <a:t>tesisini </a:t>
            </a:r>
            <a:r>
              <a:rPr lang="en-US" dirty="0" err="1">
                <a:cs typeface="Calibri" panose="020F0502020204030204" pitchFamily="34" charset="0"/>
              </a:rPr>
              <a:t>işletmektedir</a:t>
            </a:r>
            <a:r>
              <a:rPr lang="en-US" dirty="0">
                <a:solidFill>
                  <a:srgbClr val="FF0000"/>
                </a:solidFill>
                <a:cs typeface="Calibri" panose="020F0502020204030204" pitchFamily="34" charset="0"/>
              </a:rPr>
              <a:t>.</a:t>
            </a:r>
            <a:r>
              <a:rPr lang="tr-TR" dirty="0">
                <a:solidFill>
                  <a:prstClr val="black"/>
                </a:solidFill>
                <a:cs typeface="Calibri" panose="020F0502020204030204" pitchFamily="34" charset="0"/>
              </a:rPr>
              <a:t> (</a:t>
            </a:r>
            <a:r>
              <a:rPr lang="tr-TR" dirty="0">
                <a:solidFill>
                  <a:srgbClr val="FF0000"/>
                </a:solidFill>
                <a:cs typeface="Calibri" panose="020F0502020204030204" pitchFamily="34" charset="0"/>
              </a:rPr>
              <a:t>14 MW</a:t>
            </a:r>
            <a:r>
              <a:rPr lang="tr-TR" dirty="0">
                <a:solidFill>
                  <a:prstClr val="black"/>
                </a:solidFill>
                <a:cs typeface="Calibri" panose="020F0502020204030204" pitchFamily="34" charset="0"/>
              </a:rPr>
              <a:t>)</a:t>
            </a:r>
          </a:p>
          <a:p>
            <a:pPr marL="432000" lvl="0" indent="-432000" algn="just">
              <a:buFont typeface="Wingdings" panose="05000000000000000000" pitchFamily="2" charset="2"/>
              <a:buChar char="Ø"/>
            </a:pPr>
            <a:endParaRPr lang="tr-TR" sz="1050" dirty="0">
              <a:solidFill>
                <a:prstClr val="black"/>
              </a:solidFill>
              <a:cs typeface="Calibri" panose="020F0502020204030204" pitchFamily="34" charset="0"/>
            </a:endParaRPr>
          </a:p>
          <a:p>
            <a:pPr marL="432000" indent="-432000" algn="just">
              <a:buFont typeface="Wingdings" panose="05000000000000000000" pitchFamily="2" charset="2"/>
              <a:buChar char="Ø"/>
            </a:pPr>
            <a:r>
              <a:rPr lang="tr-TR" dirty="0">
                <a:solidFill>
                  <a:prstClr val="black"/>
                </a:solidFill>
                <a:cs typeface="Calibri" panose="020F0502020204030204" pitchFamily="34" charset="0"/>
              </a:rPr>
              <a:t>ERA, Süperkritik Su Oksidasyonu (SCWO) teknolojisi ile yüksek kirlilikteki sanayi, kimyasal ve biyolojik atıkları bertaraf etmek için tesis kurmaktadır.</a:t>
            </a:r>
          </a:p>
          <a:p>
            <a:pPr marL="432000" indent="-432000" algn="just">
              <a:buFont typeface="Wingdings" panose="05000000000000000000" pitchFamily="2" charset="2"/>
              <a:buChar char="Ø"/>
            </a:pPr>
            <a:endParaRPr lang="tr-TR" sz="1050" dirty="0">
              <a:solidFill>
                <a:prstClr val="black"/>
              </a:solidFill>
              <a:cs typeface="Calibri" panose="020F0502020204030204" pitchFamily="34" charset="0"/>
            </a:endParaRPr>
          </a:p>
          <a:p>
            <a:pPr marL="432000" indent="-432000" algn="just">
              <a:buFont typeface="Wingdings" panose="05000000000000000000" pitchFamily="2" charset="2"/>
              <a:buChar char="Ø"/>
            </a:pPr>
            <a:r>
              <a:rPr lang="tr-TR" dirty="0">
                <a:solidFill>
                  <a:prstClr val="black"/>
                </a:solidFill>
                <a:cs typeface="Calibri" panose="020F0502020204030204" pitchFamily="34" charset="0"/>
              </a:rPr>
              <a:t>Era Çevre Teknolojileri A.Ş olarak atık yönetimini </a:t>
            </a:r>
            <a:r>
              <a:rPr lang="tr-TR" dirty="0">
                <a:solidFill>
                  <a:srgbClr val="FF0000"/>
                </a:solidFill>
                <a:cs typeface="Calibri" panose="020F0502020204030204" pitchFamily="34" charset="0"/>
              </a:rPr>
              <a:t>doğru teknoloji ve mühendislik uygulamalarıyla</a:t>
            </a:r>
            <a:r>
              <a:rPr lang="tr-TR" dirty="0">
                <a:solidFill>
                  <a:prstClr val="black"/>
                </a:solidFill>
                <a:cs typeface="Calibri" panose="020F0502020204030204" pitchFamily="34" charset="0"/>
              </a:rPr>
              <a:t> gerçekleştirmekteyiz. Tüm tesislerimiz sıfır atık temel prensibiyle hizmet vermektedir.</a:t>
            </a:r>
          </a:p>
          <a:p>
            <a:pPr marL="432000" lvl="0" indent="-432000" algn="just">
              <a:buFont typeface="Wingdings" panose="05000000000000000000" pitchFamily="2" charset="2"/>
              <a:buChar char="Ø"/>
            </a:pPr>
            <a:endParaRPr lang="en-US" sz="1400" dirty="0">
              <a:solidFill>
                <a:prstClr val="black"/>
              </a:solidFill>
              <a:cs typeface="Calibri" panose="020F0502020204030204" pitchFamily="34" charset="0"/>
            </a:endParaRPr>
          </a:p>
        </p:txBody>
      </p:sp>
      <p:sp>
        <p:nvSpPr>
          <p:cNvPr id="7" name="object 111"/>
          <p:cNvSpPr/>
          <p:nvPr/>
        </p:nvSpPr>
        <p:spPr>
          <a:xfrm flipV="1">
            <a:off x="1674255" y="564853"/>
            <a:ext cx="7379594" cy="119023"/>
          </a:xfrm>
          <a:custGeom>
            <a:avLst/>
            <a:gdLst/>
            <a:ahLst/>
            <a:cxnLst/>
            <a:rect l="l" t="t" r="r" b="b"/>
            <a:pathLst>
              <a:path w="8996426">
                <a:moveTo>
                  <a:pt x="0" y="0"/>
                </a:moveTo>
                <a:lnTo>
                  <a:pt x="8996426" y="0"/>
                </a:lnTo>
              </a:path>
            </a:pathLst>
          </a:custGeom>
          <a:ln w="12192">
            <a:solidFill>
              <a:srgbClr val="A21F1F"/>
            </a:solidFill>
            <a:prstDash val="solid"/>
          </a:ln>
        </p:spPr>
        <p:txBody>
          <a:bodyPr wrap="square" lIns="0" tIns="0" rIns="0" bIns="0" rtlCol="0">
            <a:noAutofit/>
          </a:bodyPr>
          <a:lstStyle/>
          <a:p>
            <a:endParaRPr sz="1588"/>
          </a:p>
        </p:txBody>
      </p:sp>
      <p:sp>
        <p:nvSpPr>
          <p:cNvPr id="10" name="Metin kutusu 1"/>
          <p:cNvSpPr txBox="1"/>
          <p:nvPr/>
        </p:nvSpPr>
        <p:spPr>
          <a:xfrm>
            <a:off x="3289967" y="222212"/>
            <a:ext cx="4488874" cy="461665"/>
          </a:xfrm>
          <a:prstGeom prst="rect">
            <a:avLst/>
          </a:prstGeom>
          <a:no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rgbClr val="922E46"/>
                </a:solidFill>
                <a:latin typeface="+mj-lt"/>
              </a:rPr>
              <a:t>ERA</a:t>
            </a:r>
            <a:r>
              <a:rPr lang="tr-TR" sz="2400" b="1" dirty="0">
                <a:solidFill>
                  <a:srgbClr val="922E46"/>
                </a:solidFill>
                <a:latin typeface="+mj-lt"/>
              </a:rPr>
              <a:t> ÇEVRE TEKNOLOJİLERİ A.Ş.</a:t>
            </a:r>
            <a:endParaRPr lang="en-US" sz="2400" b="1" dirty="0">
              <a:solidFill>
                <a:srgbClr val="922E46"/>
              </a:solidFill>
              <a:latin typeface="+mj-lt"/>
            </a:endParaRPr>
          </a:p>
        </p:txBody>
      </p:sp>
      <p:sp>
        <p:nvSpPr>
          <p:cNvPr id="11" name="object 111"/>
          <p:cNvSpPr/>
          <p:nvPr/>
        </p:nvSpPr>
        <p:spPr>
          <a:xfrm flipV="1">
            <a:off x="1674255" y="1699871"/>
            <a:ext cx="7379594" cy="119023"/>
          </a:xfrm>
          <a:custGeom>
            <a:avLst/>
            <a:gdLst/>
            <a:ahLst/>
            <a:cxnLst/>
            <a:rect l="l" t="t" r="r" b="b"/>
            <a:pathLst>
              <a:path w="8996426">
                <a:moveTo>
                  <a:pt x="0" y="0"/>
                </a:moveTo>
                <a:lnTo>
                  <a:pt x="8996426" y="0"/>
                </a:lnTo>
              </a:path>
            </a:pathLst>
          </a:custGeom>
          <a:ln w="12192">
            <a:solidFill>
              <a:srgbClr val="A21F1F"/>
            </a:solidFill>
            <a:prstDash val="solid"/>
          </a:ln>
        </p:spPr>
        <p:txBody>
          <a:bodyPr wrap="square" lIns="0" tIns="0" rIns="0" bIns="0" rtlCol="0">
            <a:noAutofit/>
          </a:bodyPr>
          <a:lstStyle/>
          <a:p>
            <a:endParaRPr sz="1588"/>
          </a:p>
        </p:txBody>
      </p:sp>
      <p:pic>
        <p:nvPicPr>
          <p:cNvPr id="9218" name="Picture 2" descr="ÇEVKO Çocuk - Çevre ve Geri Dönüşüm"/>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005426" y="126126"/>
            <a:ext cx="2056262" cy="2056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4876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4"/>
          <p:cNvSpPr/>
          <p:nvPr/>
        </p:nvSpPr>
        <p:spPr bwMode="auto">
          <a:xfrm>
            <a:off x="7499528" y="3841610"/>
            <a:ext cx="2564064" cy="265176"/>
          </a:xfrm>
          <a:prstGeom prst="rect">
            <a:avLst/>
          </a:prstGeom>
          <a:solidFill>
            <a:srgbClr val="922E46"/>
          </a:solidFill>
          <a:ln>
            <a:solidFill>
              <a:srgbClr val="018DA8"/>
            </a:solidFill>
          </a:ln>
          <a:effectLst>
            <a:outerShdw blurRad="889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1" dirty="0"/>
              <a:t>Depo Gazı Enerji Üretimi</a:t>
            </a:r>
            <a:endParaRPr lang="en-US" sz="1200" b="1" dirty="0"/>
          </a:p>
        </p:txBody>
      </p:sp>
      <p:sp>
        <p:nvSpPr>
          <p:cNvPr id="19" name="Rechteck 16"/>
          <p:cNvSpPr/>
          <p:nvPr/>
        </p:nvSpPr>
        <p:spPr bwMode="auto">
          <a:xfrm>
            <a:off x="1085440" y="2159031"/>
            <a:ext cx="2352753" cy="233153"/>
          </a:xfrm>
          <a:prstGeom prst="rect">
            <a:avLst/>
          </a:prstGeom>
          <a:solidFill>
            <a:srgbClr val="922E46"/>
          </a:solidFill>
          <a:ln>
            <a:solidFill>
              <a:srgbClr val="018DA8"/>
            </a:solidFill>
          </a:ln>
          <a:effectLst>
            <a:outerShdw blurRad="889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1" dirty="0"/>
              <a:t>Entegre Atık Yönetimi</a:t>
            </a:r>
            <a:endParaRPr lang="de-DE" sz="1200" b="1" dirty="0"/>
          </a:p>
        </p:txBody>
      </p:sp>
      <p:sp>
        <p:nvSpPr>
          <p:cNvPr id="20" name="Rechteck 19"/>
          <p:cNvSpPr/>
          <p:nvPr/>
        </p:nvSpPr>
        <p:spPr bwMode="auto">
          <a:xfrm>
            <a:off x="1100048" y="3873488"/>
            <a:ext cx="2338146" cy="236819"/>
          </a:xfrm>
          <a:prstGeom prst="rect">
            <a:avLst/>
          </a:prstGeom>
          <a:solidFill>
            <a:srgbClr val="922E46"/>
          </a:solidFill>
          <a:ln>
            <a:solidFill>
              <a:srgbClr val="018DA8"/>
            </a:solidFill>
          </a:ln>
          <a:effectLst>
            <a:outerShdw blurRad="889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1" dirty="0"/>
              <a:t>Katı Atık Transferi</a:t>
            </a:r>
            <a:endParaRPr lang="de-DE" sz="1200" b="1" dirty="0"/>
          </a:p>
        </p:txBody>
      </p:sp>
      <p:sp>
        <p:nvSpPr>
          <p:cNvPr id="21" name="Rechteck 22"/>
          <p:cNvSpPr/>
          <p:nvPr/>
        </p:nvSpPr>
        <p:spPr bwMode="auto">
          <a:xfrm>
            <a:off x="1057699" y="5504166"/>
            <a:ext cx="2367742" cy="240266"/>
          </a:xfrm>
          <a:prstGeom prst="rect">
            <a:avLst/>
          </a:prstGeom>
          <a:solidFill>
            <a:srgbClr val="922E46"/>
          </a:solidFill>
          <a:ln>
            <a:solidFill>
              <a:srgbClr val="018DA8"/>
            </a:solidFill>
          </a:ln>
          <a:effectLst>
            <a:outerShdw blurRad="889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altLang="de-DE" sz="1200" b="1" dirty="0"/>
              <a:t>Kompost</a:t>
            </a:r>
            <a:endParaRPr lang="de-DE" altLang="de-DE" sz="1200" b="1" dirty="0"/>
          </a:p>
        </p:txBody>
      </p:sp>
      <p:sp>
        <p:nvSpPr>
          <p:cNvPr id="22" name="Rechteck 25"/>
          <p:cNvSpPr/>
          <p:nvPr/>
        </p:nvSpPr>
        <p:spPr bwMode="auto">
          <a:xfrm>
            <a:off x="4211448" y="3813553"/>
            <a:ext cx="2520000" cy="252000"/>
          </a:xfrm>
          <a:prstGeom prst="rect">
            <a:avLst/>
          </a:prstGeom>
          <a:solidFill>
            <a:srgbClr val="922E46"/>
          </a:solidFill>
          <a:ln>
            <a:solidFill>
              <a:srgbClr val="018DA8"/>
            </a:solidFill>
          </a:ln>
          <a:effectLst>
            <a:outerShdw blurRad="889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1" dirty="0"/>
              <a:t>Düzenli Depolama Yapımı &amp; İşletme </a:t>
            </a:r>
            <a:endParaRPr lang="de-DE" sz="1200" b="1" dirty="0"/>
          </a:p>
        </p:txBody>
      </p:sp>
      <p:sp>
        <p:nvSpPr>
          <p:cNvPr id="23" name="Rechteck 28"/>
          <p:cNvSpPr/>
          <p:nvPr/>
        </p:nvSpPr>
        <p:spPr bwMode="auto">
          <a:xfrm>
            <a:off x="7490576" y="2162173"/>
            <a:ext cx="2573015" cy="230011"/>
          </a:xfrm>
          <a:prstGeom prst="rect">
            <a:avLst/>
          </a:prstGeom>
          <a:solidFill>
            <a:srgbClr val="922E46"/>
          </a:solidFill>
          <a:ln>
            <a:solidFill>
              <a:srgbClr val="018DA8"/>
            </a:solidFill>
          </a:ln>
          <a:effectLst>
            <a:outerShdw blurRad="889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1" dirty="0"/>
              <a:t>Sterilizasyon Tesisi İşletme</a:t>
            </a:r>
            <a:endParaRPr lang="de-DE" sz="1200" b="1" dirty="0"/>
          </a:p>
        </p:txBody>
      </p:sp>
      <p:sp>
        <p:nvSpPr>
          <p:cNvPr id="24" name="Rechteck 31"/>
          <p:cNvSpPr/>
          <p:nvPr/>
        </p:nvSpPr>
        <p:spPr bwMode="auto">
          <a:xfrm>
            <a:off x="4211448" y="2151774"/>
            <a:ext cx="2545628" cy="240410"/>
          </a:xfrm>
          <a:prstGeom prst="rect">
            <a:avLst/>
          </a:prstGeom>
          <a:solidFill>
            <a:srgbClr val="922E46"/>
          </a:solidFill>
          <a:ln>
            <a:solidFill>
              <a:srgbClr val="018DA8"/>
            </a:solidFill>
          </a:ln>
          <a:effectLst>
            <a:outerShdw blurRad="889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1" dirty="0"/>
              <a:t>Tıbbi Atık Toplama</a:t>
            </a:r>
            <a:endParaRPr lang="de-DE" sz="1200" b="1" dirty="0"/>
          </a:p>
        </p:txBody>
      </p:sp>
      <p:sp>
        <p:nvSpPr>
          <p:cNvPr id="25" name="Rechteck 34"/>
          <p:cNvSpPr/>
          <p:nvPr/>
        </p:nvSpPr>
        <p:spPr bwMode="auto">
          <a:xfrm>
            <a:off x="4207703" y="5504688"/>
            <a:ext cx="2523744" cy="241830"/>
          </a:xfrm>
          <a:prstGeom prst="rect">
            <a:avLst/>
          </a:prstGeom>
          <a:solidFill>
            <a:srgbClr val="922E46"/>
          </a:solidFill>
          <a:ln>
            <a:solidFill>
              <a:srgbClr val="018DA8"/>
            </a:solidFill>
          </a:ln>
          <a:effectLst>
            <a:outerShdw blurRad="889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1" dirty="0"/>
              <a:t>Organik Gübre</a:t>
            </a:r>
            <a:endParaRPr lang="en-US" sz="1200" b="1" dirty="0"/>
          </a:p>
        </p:txBody>
      </p:sp>
      <p:sp>
        <p:nvSpPr>
          <p:cNvPr id="29" name="Metin kutusu 1"/>
          <p:cNvSpPr txBox="1"/>
          <p:nvPr/>
        </p:nvSpPr>
        <p:spPr>
          <a:xfrm>
            <a:off x="1057698" y="204040"/>
            <a:ext cx="6956189" cy="461665"/>
          </a:xfrm>
          <a:prstGeom prst="rect">
            <a:avLst/>
          </a:prstGeom>
          <a:no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latin typeface="+mj-lt"/>
              </a:rPr>
              <a:t> </a:t>
            </a:r>
            <a:r>
              <a:rPr lang="en-US" sz="2400" b="1" dirty="0">
                <a:solidFill>
                  <a:srgbClr val="922E46"/>
                </a:solidFill>
                <a:latin typeface="+mj-lt"/>
              </a:rPr>
              <a:t>ERA – </a:t>
            </a:r>
            <a:r>
              <a:rPr lang="tr-TR" sz="2400" b="1" dirty="0">
                <a:solidFill>
                  <a:srgbClr val="922E46"/>
                </a:solidFill>
                <a:latin typeface="+mj-lt"/>
              </a:rPr>
              <a:t>FAALİYET ALANLARI</a:t>
            </a:r>
            <a:endParaRPr lang="en-US" sz="2400" b="1" dirty="0">
              <a:solidFill>
                <a:srgbClr val="922E46"/>
              </a:solidFill>
              <a:latin typeface="+mj-lt"/>
            </a:endParaRPr>
          </a:p>
        </p:txBody>
      </p:sp>
      <p:pic>
        <p:nvPicPr>
          <p:cNvPr id="30" name="Picture 3" descr="IMG_5344">
            <a:hlinkClick r:id="rId3" action="ppaction://hlinkpres?slideindex=3&amp;slidetitle=PowerPoint-Präsentation"/>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58078" y="4245548"/>
            <a:ext cx="2373257" cy="113148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style>
          <a:lnRef idx="2">
            <a:schemeClr val="accent5">
              <a:shade val="50000"/>
            </a:schemeClr>
          </a:lnRef>
          <a:fillRef idx="1">
            <a:schemeClr val="accent5"/>
          </a:fillRef>
          <a:effectRef idx="0">
            <a:schemeClr val="accent5"/>
          </a:effectRef>
          <a:fontRef idx="minor">
            <a:schemeClr val="lt1"/>
          </a:fontRef>
        </p:style>
      </p:pic>
      <p:pic>
        <p:nvPicPr>
          <p:cNvPr id="31" name="Grafik 6">
            <a:hlinkClick r:id="rId5" action="ppaction://hlinkpres?slideindex=7&amp;slidetitle=PowerPoint-Präsentation"/>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4211448" y="4253324"/>
            <a:ext cx="2519999" cy="11237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style>
          <a:lnRef idx="2">
            <a:schemeClr val="accent5">
              <a:shade val="50000"/>
            </a:schemeClr>
          </a:lnRef>
          <a:fillRef idx="1">
            <a:schemeClr val="accent5"/>
          </a:fillRef>
          <a:effectRef idx="0">
            <a:schemeClr val="accent5"/>
          </a:effectRef>
          <a:fontRef idx="minor">
            <a:schemeClr val="lt1"/>
          </a:fontRef>
        </p:style>
      </p:pic>
      <p:pic>
        <p:nvPicPr>
          <p:cNvPr id="32" name="Picture 2" descr="H:\ERAMEDİKAL\20100728-ERA Adapazarı Tesis ve Çöp Toplama Havzası\IMG_8741.p3.JP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a:xfrm>
            <a:off x="4237077" y="2572422"/>
            <a:ext cx="2519999" cy="11158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style>
          <a:lnRef idx="2">
            <a:schemeClr val="accent5">
              <a:shade val="50000"/>
            </a:schemeClr>
          </a:lnRef>
          <a:fillRef idx="1">
            <a:schemeClr val="accent5"/>
          </a:fillRef>
          <a:effectRef idx="0">
            <a:schemeClr val="accent5"/>
          </a:effectRef>
          <a:fontRef idx="minor">
            <a:schemeClr val="lt1"/>
          </a:fontRef>
        </p:style>
      </p:pic>
      <p:pic>
        <p:nvPicPr>
          <p:cNvPr id="33" name="Picture 3"/>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a:xfrm>
            <a:off x="4211449" y="960363"/>
            <a:ext cx="2519999" cy="10796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style>
          <a:lnRef idx="2">
            <a:schemeClr val="accent5">
              <a:shade val="50000"/>
            </a:schemeClr>
          </a:lnRef>
          <a:fillRef idx="1">
            <a:schemeClr val="accent5"/>
          </a:fillRef>
          <a:effectRef idx="0">
            <a:schemeClr val="accent5"/>
          </a:effectRef>
          <a:fontRef idx="minor">
            <a:schemeClr val="lt1"/>
          </a:fontRef>
        </p:style>
      </p:pic>
      <p:pic>
        <p:nvPicPr>
          <p:cNvPr id="34" name="3 İçerik Yer Tutucusu" descr="C:\Users\ERA\Desktop\resim-did\IMAG1419.jpg"/>
          <p:cNvPicPr>
            <a:picLocks/>
          </p:cNvPicPr>
          <p:nvPr/>
        </p:nvPicPr>
        <p:blipFill>
          <a:blip r:embed="rId9" cstate="email">
            <a:extLst>
              <a:ext uri="{28A0092B-C50C-407E-A947-70E740481C1C}">
                <a14:useLocalDpi xmlns:a14="http://schemas.microsoft.com/office/drawing/2010/main"/>
              </a:ext>
            </a:extLst>
          </a:blip>
          <a:srcRect/>
          <a:stretch>
            <a:fillRect/>
          </a:stretch>
        </p:blipFill>
        <p:spPr>
          <a:xfrm>
            <a:off x="7470952" y="1010340"/>
            <a:ext cx="2612290" cy="10787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style>
          <a:lnRef idx="2">
            <a:schemeClr val="accent5">
              <a:shade val="50000"/>
            </a:schemeClr>
          </a:lnRef>
          <a:fillRef idx="1">
            <a:schemeClr val="accent5"/>
          </a:fillRef>
          <a:effectRef idx="0">
            <a:schemeClr val="accent5"/>
          </a:effectRef>
          <a:fontRef idx="minor">
            <a:schemeClr val="lt1"/>
          </a:fontRef>
        </p:style>
      </p:pic>
      <p:pic>
        <p:nvPicPr>
          <p:cNvPr id="35" name="Resim 34"/>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1085440" y="2572421"/>
            <a:ext cx="2367363" cy="11658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style>
          <a:lnRef idx="2">
            <a:schemeClr val="accent5">
              <a:shade val="50000"/>
            </a:schemeClr>
          </a:lnRef>
          <a:fillRef idx="1">
            <a:schemeClr val="accent5"/>
          </a:fillRef>
          <a:effectRef idx="0">
            <a:schemeClr val="accent5"/>
          </a:effectRef>
          <a:fontRef idx="minor">
            <a:schemeClr val="lt1"/>
          </a:fontRef>
        </p:style>
      </p:pic>
      <p:pic>
        <p:nvPicPr>
          <p:cNvPr id="2" name="Resim 1"/>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057699" y="943206"/>
            <a:ext cx="2367363" cy="10805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Resim 2"/>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540544" y="2559204"/>
            <a:ext cx="2542698" cy="11358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6" name="Resim 25"/>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511560" y="4240968"/>
            <a:ext cx="2571681" cy="11360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7" name="Rechteck 13"/>
          <p:cNvSpPr/>
          <p:nvPr/>
        </p:nvSpPr>
        <p:spPr bwMode="auto">
          <a:xfrm>
            <a:off x="7513709" y="5476772"/>
            <a:ext cx="2569533" cy="267659"/>
          </a:xfrm>
          <a:prstGeom prst="rect">
            <a:avLst/>
          </a:prstGeom>
          <a:solidFill>
            <a:srgbClr val="922E46"/>
          </a:solidFill>
          <a:ln>
            <a:solidFill>
              <a:srgbClr val="018DA8"/>
            </a:solidFill>
          </a:ln>
          <a:effectLst>
            <a:outerShdw blurRad="88900" dist="508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200" b="1" dirty="0" err="1"/>
              <a:t>ÖTL’den</a:t>
            </a:r>
            <a:r>
              <a:rPr lang="tr-TR" sz="1200" b="1" dirty="0"/>
              <a:t> Elektrik Üretimi</a:t>
            </a:r>
            <a:endParaRPr lang="en-US" sz="1200" b="1" dirty="0"/>
          </a:p>
        </p:txBody>
      </p:sp>
      <p:sp>
        <p:nvSpPr>
          <p:cNvPr id="28" name="object 111"/>
          <p:cNvSpPr/>
          <p:nvPr/>
        </p:nvSpPr>
        <p:spPr>
          <a:xfrm flipV="1">
            <a:off x="1057698" y="656628"/>
            <a:ext cx="9025543" cy="45719"/>
          </a:xfrm>
          <a:custGeom>
            <a:avLst/>
            <a:gdLst/>
            <a:ahLst/>
            <a:cxnLst/>
            <a:rect l="l" t="t" r="r" b="b"/>
            <a:pathLst>
              <a:path w="8996426">
                <a:moveTo>
                  <a:pt x="0" y="0"/>
                </a:moveTo>
                <a:lnTo>
                  <a:pt x="8996426" y="0"/>
                </a:lnTo>
              </a:path>
            </a:pathLst>
          </a:custGeom>
          <a:ln w="12192">
            <a:solidFill>
              <a:srgbClr val="A21F1F"/>
            </a:solidFill>
            <a:prstDash val="solid"/>
          </a:ln>
        </p:spPr>
        <p:txBody>
          <a:bodyPr wrap="square" lIns="0" tIns="0" rIns="0" bIns="0" rtlCol="0">
            <a:noAutofit/>
          </a:bodyPr>
          <a:lstStyle/>
          <a:p>
            <a:endParaRPr sz="1588"/>
          </a:p>
        </p:txBody>
      </p:sp>
      <p:pic>
        <p:nvPicPr>
          <p:cNvPr id="10242" name="Picture 2" descr="Temiz çevre vektörler | Temiz çevre vektör çizimler, vektörel grafik |  Depositphotos®"/>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10351697" y="60987"/>
            <a:ext cx="1772729" cy="1329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703889"/>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11824</TotalTime>
  <Words>1147</Words>
  <Application>Microsoft Office PowerPoint</Application>
  <PresentationFormat>Geniş ekran</PresentationFormat>
  <Paragraphs>177</Paragraphs>
  <Slides>19</Slides>
  <Notes>15</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19</vt:i4>
      </vt:variant>
    </vt:vector>
  </HeadingPairs>
  <TitlesOfParts>
    <vt:vector size="25" baseType="lpstr">
      <vt:lpstr>Arial</vt:lpstr>
      <vt:lpstr>Calibri</vt:lpstr>
      <vt:lpstr>Calibri Light</vt:lpstr>
      <vt:lpstr>Times New Roman</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hasan ketenci</dc:creator>
  <cp:lastModifiedBy>EraCevre</cp:lastModifiedBy>
  <cp:revision>329</cp:revision>
  <cp:lastPrinted>2021-09-07T14:56:44Z</cp:lastPrinted>
  <dcterms:created xsi:type="dcterms:W3CDTF">2019-03-01T11:27:26Z</dcterms:created>
  <dcterms:modified xsi:type="dcterms:W3CDTF">2021-09-09T06:39:58Z</dcterms:modified>
</cp:coreProperties>
</file>